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84" r:id="rId3"/>
    <p:sldId id="266" r:id="rId4"/>
    <p:sldId id="263" r:id="rId5"/>
    <p:sldId id="267" r:id="rId6"/>
    <p:sldId id="268" r:id="rId7"/>
    <p:sldId id="269" r:id="rId8"/>
    <p:sldId id="265" r:id="rId9"/>
    <p:sldId id="261" r:id="rId10"/>
    <p:sldId id="282" r:id="rId11"/>
    <p:sldId id="271" r:id="rId12"/>
    <p:sldId id="272" r:id="rId13"/>
    <p:sldId id="273" r:id="rId14"/>
    <p:sldId id="274" r:id="rId15"/>
    <p:sldId id="281" r:id="rId16"/>
    <p:sldId id="277" r:id="rId17"/>
    <p:sldId id="278" r:id="rId18"/>
    <p:sldId id="279" r:id="rId19"/>
    <p:sldId id="280" r:id="rId20"/>
    <p:sldId id="291" r:id="rId21"/>
    <p:sldId id="285" r:id="rId22"/>
    <p:sldId id="286" r:id="rId23"/>
    <p:sldId id="287" r:id="rId24"/>
    <p:sldId id="288" r:id="rId25"/>
    <p:sldId id="289" r:id="rId26"/>
    <p:sldId id="290" r:id="rId27"/>
    <p:sldId id="295" r:id="rId28"/>
    <p:sldId id="300" r:id="rId29"/>
    <p:sldId id="297" r:id="rId30"/>
    <p:sldId id="303" r:id="rId31"/>
    <p:sldId id="299" r:id="rId32"/>
    <p:sldId id="304" r:id="rId33"/>
    <p:sldId id="305" r:id="rId34"/>
    <p:sldId id="307" r:id="rId35"/>
    <p:sldId id="309" r:id="rId36"/>
    <p:sldId id="301" r:id="rId37"/>
    <p:sldId id="313" r:id="rId38"/>
    <p:sldId id="310" r:id="rId39"/>
    <p:sldId id="306" r:id="rId40"/>
    <p:sldId id="312" r:id="rId41"/>
    <p:sldId id="292" r:id="rId42"/>
    <p:sldId id="294" r:id="rId43"/>
    <p:sldId id="311" r:id="rId44"/>
    <p:sldId id="314" r:id="rId45"/>
    <p:sldId id="315" r:id="rId46"/>
    <p:sldId id="316" r:id="rId47"/>
    <p:sldId id="317" r:id="rId48"/>
    <p:sldId id="318" r:id="rId49"/>
    <p:sldId id="319" r:id="rId50"/>
    <p:sldId id="320" r:id="rId51"/>
    <p:sldId id="321" r:id="rId52"/>
    <p:sldId id="29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D7311-3425-41AD-8C8A-85ADDAB86620}" v="67" dt="2022-04-01T04:04:12.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6" autoAdjust="0"/>
    <p:restoredTop sz="94660"/>
  </p:normalViewPr>
  <p:slideViewPr>
    <p:cSldViewPr snapToGrid="0">
      <p:cViewPr varScale="1">
        <p:scale>
          <a:sx n="95" d="100"/>
          <a:sy n="95" d="100"/>
        </p:scale>
        <p:origin x="211"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820C0-5319-40A8-98C1-A4EE4C29F1D2}"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E741C0-BEF1-4DD4-957E-4BE38602EDE1}" type="slidenum">
              <a:rPr lang="en-US" smtClean="0"/>
              <a:t>‹#›</a:t>
            </a:fld>
            <a:endParaRPr lang="en-US"/>
          </a:p>
        </p:txBody>
      </p:sp>
    </p:spTree>
    <p:extLst>
      <p:ext uri="{BB962C8B-B14F-4D97-AF65-F5344CB8AC3E}">
        <p14:creationId xmlns:p14="http://schemas.microsoft.com/office/powerpoint/2010/main" val="3117426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E741C0-BEF1-4DD4-957E-4BE38602EDE1}" type="slidenum">
              <a:rPr lang="en-US" smtClean="0"/>
              <a:t>44</a:t>
            </a:fld>
            <a:endParaRPr lang="en-US"/>
          </a:p>
        </p:txBody>
      </p:sp>
    </p:spTree>
    <p:extLst>
      <p:ext uri="{BB962C8B-B14F-4D97-AF65-F5344CB8AC3E}">
        <p14:creationId xmlns:p14="http://schemas.microsoft.com/office/powerpoint/2010/main" val="203883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E741C0-BEF1-4DD4-957E-4BE38602EDE1}" type="slidenum">
              <a:rPr lang="en-US" smtClean="0"/>
              <a:t>46</a:t>
            </a:fld>
            <a:endParaRPr lang="en-US"/>
          </a:p>
        </p:txBody>
      </p:sp>
    </p:spTree>
    <p:extLst>
      <p:ext uri="{BB962C8B-B14F-4D97-AF65-F5344CB8AC3E}">
        <p14:creationId xmlns:p14="http://schemas.microsoft.com/office/powerpoint/2010/main" val="4054640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E741C0-BEF1-4DD4-957E-4BE38602EDE1}" type="slidenum">
              <a:rPr lang="en-US" smtClean="0"/>
              <a:t>48</a:t>
            </a:fld>
            <a:endParaRPr lang="en-US"/>
          </a:p>
        </p:txBody>
      </p:sp>
    </p:spTree>
    <p:extLst>
      <p:ext uri="{BB962C8B-B14F-4D97-AF65-F5344CB8AC3E}">
        <p14:creationId xmlns:p14="http://schemas.microsoft.com/office/powerpoint/2010/main" val="26293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E741C0-BEF1-4DD4-957E-4BE38602EDE1}" type="slidenum">
              <a:rPr lang="en-US" smtClean="0"/>
              <a:t>50</a:t>
            </a:fld>
            <a:endParaRPr lang="en-US"/>
          </a:p>
        </p:txBody>
      </p:sp>
    </p:spTree>
    <p:extLst>
      <p:ext uri="{BB962C8B-B14F-4D97-AF65-F5344CB8AC3E}">
        <p14:creationId xmlns:p14="http://schemas.microsoft.com/office/powerpoint/2010/main" val="2263930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9B67-74FF-4E99-A568-B92E7CE498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D1AB48-388C-41B2-808C-BEB2AE9F87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5BABDB-1F44-4F95-A9E2-0DFEAB177682}"/>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5" name="Footer Placeholder 4">
            <a:extLst>
              <a:ext uri="{FF2B5EF4-FFF2-40B4-BE49-F238E27FC236}">
                <a16:creationId xmlns:a16="http://schemas.microsoft.com/office/drawing/2014/main" id="{C774EAF6-3FC0-4B23-BA1B-DEBBD9ECC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C52ED-4EEE-45B6-BD9D-0CE431E6BC4A}"/>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2179913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FDB9-5206-4F86-B970-6E3DE8688E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CD6896-35D2-497C-BFCF-9C831DAB74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608EA-A514-49EC-B232-84D39598EFE0}"/>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5" name="Footer Placeholder 4">
            <a:extLst>
              <a:ext uri="{FF2B5EF4-FFF2-40B4-BE49-F238E27FC236}">
                <a16:creationId xmlns:a16="http://schemas.microsoft.com/office/drawing/2014/main" id="{22D720E5-90CC-4793-8CFB-5A0903F51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61AD5-0CF2-4294-85F0-9F7D5E15D359}"/>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1551451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BFA180-974B-4BCA-9589-7191F04A0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868B97-D01A-4CA2-9921-C1CC5F4DAC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0B768-8703-47ED-81BB-C96C052AB9F6}"/>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5" name="Footer Placeholder 4">
            <a:extLst>
              <a:ext uri="{FF2B5EF4-FFF2-40B4-BE49-F238E27FC236}">
                <a16:creationId xmlns:a16="http://schemas.microsoft.com/office/drawing/2014/main" id="{28830D36-2130-44E8-80C5-2542D755D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C4CF6-52F1-4CB4-94DE-21271435898E}"/>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2149404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6808-8B2C-4B3F-A9D2-72F096D56A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A02D3D-E5A1-41DA-919B-16A7AB638C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3256F-42C7-4255-BBB9-DBEB9BB6AA52}"/>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5" name="Footer Placeholder 4">
            <a:extLst>
              <a:ext uri="{FF2B5EF4-FFF2-40B4-BE49-F238E27FC236}">
                <a16:creationId xmlns:a16="http://schemas.microsoft.com/office/drawing/2014/main" id="{5C53CDB0-7007-444F-BBBB-2A1820C77A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2A333-4F66-4E35-89A9-FF4DBEDE6375}"/>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4172356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813E-1433-4F69-A71D-8055D4D0E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650692-3DE1-4606-B87D-E4BAC10EE9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9C3C17-2394-4D17-98A2-B64B83A35590}"/>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5" name="Footer Placeholder 4">
            <a:extLst>
              <a:ext uri="{FF2B5EF4-FFF2-40B4-BE49-F238E27FC236}">
                <a16:creationId xmlns:a16="http://schemas.microsoft.com/office/drawing/2014/main" id="{8EF17151-3B62-41AA-B8DA-FECEB77AB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095D4-7CEC-4A18-90CD-16CE895A5267}"/>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77918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2B8-59CA-40F9-BF6E-B2B23B44A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36105C-A261-4FDA-9135-1EFE2B79C6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7E3B10-1528-41C8-9341-618B68D158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3668F7-0F27-4812-AAF5-622E56A73DC7}"/>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6" name="Footer Placeholder 5">
            <a:extLst>
              <a:ext uri="{FF2B5EF4-FFF2-40B4-BE49-F238E27FC236}">
                <a16:creationId xmlns:a16="http://schemas.microsoft.com/office/drawing/2014/main" id="{0B051BBE-E3A7-4A68-9DBB-173E66D470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67F816-C5F1-4C9B-AB6B-AD382921EA8A}"/>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514871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0395-C64C-4CD3-B8FC-08436815D0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A5DC1D-E2E2-4380-B2B6-D0D079B781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702D73-C9E3-453F-9535-1943A2CB62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12F78C-9A57-4959-B82D-4745AB65B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F7AE78-A49B-4E11-A880-480969299B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BD99B0-AB32-4908-9720-A809EE5898D9}"/>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8" name="Footer Placeholder 7">
            <a:extLst>
              <a:ext uri="{FF2B5EF4-FFF2-40B4-BE49-F238E27FC236}">
                <a16:creationId xmlns:a16="http://schemas.microsoft.com/office/drawing/2014/main" id="{686BEE9A-7201-4176-B72A-B669246CC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DC10CD-A6AA-41B4-83F4-539C32BD4282}"/>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2263410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465B7-C81B-49A3-819B-3BED73AEEA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219061-EFA3-4F71-BEFE-D50029203CE1}"/>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4" name="Footer Placeholder 3">
            <a:extLst>
              <a:ext uri="{FF2B5EF4-FFF2-40B4-BE49-F238E27FC236}">
                <a16:creationId xmlns:a16="http://schemas.microsoft.com/office/drawing/2014/main" id="{862ED6FE-868B-452B-AFF7-13969A868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D2E4CA-C080-4EAF-AE71-996AD6942521}"/>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143758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095AFB-736E-4ECA-A783-B5E6E4915CD5}"/>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3" name="Footer Placeholder 2">
            <a:extLst>
              <a:ext uri="{FF2B5EF4-FFF2-40B4-BE49-F238E27FC236}">
                <a16:creationId xmlns:a16="http://schemas.microsoft.com/office/drawing/2014/main" id="{41538901-002F-4DEC-88B2-7CCEFB9589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F91040-1C8E-4041-BFF4-4BDB55058996}"/>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3894794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C87F-8810-4467-9D41-7E7BCDDC9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84B11E-DDF6-43AD-B7E7-5AEA9DD0C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F82B54-0CAB-4180-8693-70868319D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309CC9-1A29-47B6-8483-C12A9DF60E48}"/>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6" name="Footer Placeholder 5">
            <a:extLst>
              <a:ext uri="{FF2B5EF4-FFF2-40B4-BE49-F238E27FC236}">
                <a16:creationId xmlns:a16="http://schemas.microsoft.com/office/drawing/2014/main" id="{C48525C7-2525-46BB-B270-66F9BC90A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535ED-7BB4-473E-9B1F-FD4A2985EECA}"/>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2623392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93AB-0DAC-4386-A557-0683567CD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828F38-A1C6-4648-8702-DF186B6748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390289-2889-4ACA-8038-4018D3677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78F6F-57C9-4B44-A2FF-B90DD613AD04}"/>
              </a:ext>
            </a:extLst>
          </p:cNvPr>
          <p:cNvSpPr>
            <a:spLocks noGrp="1"/>
          </p:cNvSpPr>
          <p:nvPr>
            <p:ph type="dt" sz="half" idx="10"/>
          </p:nvPr>
        </p:nvSpPr>
        <p:spPr/>
        <p:txBody>
          <a:bodyPr/>
          <a:lstStyle/>
          <a:p>
            <a:fld id="{9E113C71-5C46-4D52-AAE0-67B29F76B93C}" type="datetimeFigureOut">
              <a:rPr lang="en-US" smtClean="0"/>
              <a:t>4/29/2022</a:t>
            </a:fld>
            <a:endParaRPr lang="en-US"/>
          </a:p>
        </p:txBody>
      </p:sp>
      <p:sp>
        <p:nvSpPr>
          <p:cNvPr id="6" name="Footer Placeholder 5">
            <a:extLst>
              <a:ext uri="{FF2B5EF4-FFF2-40B4-BE49-F238E27FC236}">
                <a16:creationId xmlns:a16="http://schemas.microsoft.com/office/drawing/2014/main" id="{A367136C-A4E1-46FD-BB9C-9A35EA31A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51C0E-E1E5-454E-8BFE-3D9AEBA059C8}"/>
              </a:ext>
            </a:extLst>
          </p:cNvPr>
          <p:cNvSpPr>
            <a:spLocks noGrp="1"/>
          </p:cNvSpPr>
          <p:nvPr>
            <p:ph type="sldNum" sz="quarter" idx="12"/>
          </p:nvPr>
        </p:nvSpPr>
        <p:spPr/>
        <p:txBody>
          <a:bodyPr/>
          <a:lstStyle/>
          <a:p>
            <a:fld id="{CC3A0607-7473-4C0E-A4DA-54FEEC4F38A5}" type="slidenum">
              <a:rPr lang="en-US" smtClean="0"/>
              <a:t>‹#›</a:t>
            </a:fld>
            <a:endParaRPr lang="en-US"/>
          </a:p>
        </p:txBody>
      </p:sp>
    </p:spTree>
    <p:extLst>
      <p:ext uri="{BB962C8B-B14F-4D97-AF65-F5344CB8AC3E}">
        <p14:creationId xmlns:p14="http://schemas.microsoft.com/office/powerpoint/2010/main" val="147635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C84D6A-B5E0-44E8-8097-6CD1CBACB3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922424-32F8-4506-9B09-75DD3C0D29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BD5BE-F255-4E43-AB4A-157082DBE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13C71-5C46-4D52-AAE0-67B29F76B93C}" type="datetimeFigureOut">
              <a:rPr lang="en-US" smtClean="0"/>
              <a:t>4/29/2022</a:t>
            </a:fld>
            <a:endParaRPr lang="en-US"/>
          </a:p>
        </p:txBody>
      </p:sp>
      <p:sp>
        <p:nvSpPr>
          <p:cNvPr id="5" name="Footer Placeholder 4">
            <a:extLst>
              <a:ext uri="{FF2B5EF4-FFF2-40B4-BE49-F238E27FC236}">
                <a16:creationId xmlns:a16="http://schemas.microsoft.com/office/drawing/2014/main" id="{DE00F7C9-AAD4-433E-9899-4DF7BCE313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B74B24-9470-4782-9176-1FE7F0C09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3A0607-7473-4C0E-A4DA-54FEEC4F38A5}" type="slidenum">
              <a:rPr lang="en-US" smtClean="0"/>
              <a:t>‹#›</a:t>
            </a:fld>
            <a:endParaRPr lang="en-US"/>
          </a:p>
        </p:txBody>
      </p:sp>
    </p:spTree>
    <p:extLst>
      <p:ext uri="{BB962C8B-B14F-4D97-AF65-F5344CB8AC3E}">
        <p14:creationId xmlns:p14="http://schemas.microsoft.com/office/powerpoint/2010/main" val="137594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3" name="Graphic 332" descr="Head with Gears">
            <a:extLst>
              <a:ext uri="{FF2B5EF4-FFF2-40B4-BE49-F238E27FC236}">
                <a16:creationId xmlns:a16="http://schemas.microsoft.com/office/drawing/2014/main" id="{588C3438-F9D2-4BAD-8A67-8188011948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88" name="Freeform: Shape 87">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Right Triangle 8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5775961" y="962526"/>
            <a:ext cx="5384800" cy="3210689"/>
          </a:xfrm>
        </p:spPr>
        <p:txBody>
          <a:bodyPr anchor="b">
            <a:normAutofit/>
          </a:bodyPr>
          <a:lstStyle/>
          <a:p>
            <a:pPr algn="l"/>
            <a:r>
              <a:rPr lang="en-US" sz="7200"/>
              <a:t>Design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775961" y="4269462"/>
            <a:ext cx="4048760" cy="1095017"/>
          </a:xfrm>
        </p:spPr>
        <p:txBody>
          <a:bodyPr anchor="t">
            <a:normAutofit/>
          </a:bodyPr>
          <a:lstStyle/>
          <a:p>
            <a:pPr algn="l"/>
            <a:r>
              <a:rPr lang="en-US" sz="2000" dirty="0"/>
              <a:t>A path to Clean Code.</a:t>
            </a:r>
          </a:p>
        </p:txBody>
      </p:sp>
      <p:sp>
        <p:nvSpPr>
          <p:cNvPr id="9" name="Subtitle 2">
            <a:extLst>
              <a:ext uri="{FF2B5EF4-FFF2-40B4-BE49-F238E27FC236}">
                <a16:creationId xmlns:a16="http://schemas.microsoft.com/office/drawing/2014/main" id="{C3E5D956-BE2B-4E33-8CE4-7DE6053DA89E}"/>
              </a:ext>
            </a:extLst>
          </p:cNvPr>
          <p:cNvSpPr txBox="1">
            <a:spLocks/>
          </p:cNvSpPr>
          <p:nvPr/>
        </p:nvSpPr>
        <p:spPr>
          <a:xfrm>
            <a:off x="9425539" y="5617602"/>
            <a:ext cx="4048760" cy="109501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By Ashish Dhyani</a:t>
            </a:r>
          </a:p>
        </p:txBody>
      </p:sp>
    </p:spTree>
    <p:extLst>
      <p:ext uri="{BB962C8B-B14F-4D97-AF65-F5344CB8AC3E}">
        <p14:creationId xmlns:p14="http://schemas.microsoft.com/office/powerpoint/2010/main" val="3896796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856CB-99CD-41A4-9E40-0F629A739EBC}"/>
              </a:ext>
            </a:extLst>
          </p:cNvPr>
          <p:cNvSpPr>
            <a:spLocks noGrp="1"/>
          </p:cNvSpPr>
          <p:nvPr>
            <p:ph type="title"/>
          </p:nvPr>
        </p:nvSpPr>
        <p:spPr>
          <a:xfrm>
            <a:off x="5775961" y="962526"/>
            <a:ext cx="5384800" cy="3210689"/>
          </a:xfrm>
        </p:spPr>
        <p:txBody>
          <a:bodyPr vert="horz" lIns="91440" tIns="45720" rIns="91440" bIns="45720" rtlCol="0" anchor="b">
            <a:normAutofit/>
          </a:bodyPr>
          <a:lstStyle/>
          <a:p>
            <a:r>
              <a:rPr lang="en-US" sz="7200" kern="1200" dirty="0">
                <a:solidFill>
                  <a:schemeClr val="tx1"/>
                </a:solidFill>
                <a:latin typeface="+mj-lt"/>
                <a:ea typeface="+mj-ea"/>
                <a:cs typeface="+mj-cs"/>
              </a:rPr>
              <a:t>What are the Design Patterns ?</a:t>
            </a:r>
          </a:p>
        </p:txBody>
      </p:sp>
      <p:pic>
        <p:nvPicPr>
          <p:cNvPr id="6" name="Picture 5" descr="Young businessman thinking">
            <a:extLst>
              <a:ext uri="{FF2B5EF4-FFF2-40B4-BE49-F238E27FC236}">
                <a16:creationId xmlns:a16="http://schemas.microsoft.com/office/drawing/2014/main" id="{FD73ADB7-5EE5-4404-B87B-5CFFAA1EE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695" y="839805"/>
            <a:ext cx="2276665" cy="5156186"/>
          </a:xfrm>
          <a:prstGeom prst="rect">
            <a:avLst/>
          </a:prstGeom>
        </p:spPr>
      </p:pic>
    </p:spTree>
    <p:extLst>
      <p:ext uri="{BB962C8B-B14F-4D97-AF65-F5344CB8AC3E}">
        <p14:creationId xmlns:p14="http://schemas.microsoft.com/office/powerpoint/2010/main" val="217646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5344160" y="782320"/>
            <a:ext cx="6075679" cy="2166615"/>
          </a:xfrm>
        </p:spPr>
        <p:txBody>
          <a:bodyPr anchor="b">
            <a:normAutofit/>
          </a:bodyPr>
          <a:lstStyle/>
          <a:p>
            <a:pPr algn="l"/>
            <a:r>
              <a:rPr lang="en-US" sz="7200" kern="1200" dirty="0">
                <a:solidFill>
                  <a:schemeClr val="tx1"/>
                </a:solidFill>
                <a:latin typeface="+mj-lt"/>
                <a:ea typeface="+mj-ea"/>
                <a:cs typeface="+mj-cs"/>
              </a:rPr>
              <a:t>Design Patterns </a:t>
            </a:r>
            <a:endParaRPr lang="en-US" sz="7200" dirty="0"/>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06721" y="3251768"/>
            <a:ext cx="6040106" cy="1909512"/>
          </a:xfrm>
        </p:spPr>
        <p:txBody>
          <a:bodyPr anchor="t">
            <a:normAutofit/>
          </a:bodyPr>
          <a:lstStyle/>
          <a:p>
            <a:pPr algn="l"/>
            <a:r>
              <a:rPr lang="en-US" sz="2000" dirty="0"/>
              <a:t>In software development, a patterns (or design pattern) is a written document that describes a general solution to a design problem that recurs repeatedly in many projects. Software designers adapt the pattern solution to their specific project.</a:t>
            </a:r>
          </a:p>
        </p:txBody>
      </p:sp>
      <p:pic>
        <p:nvPicPr>
          <p:cNvPr id="12" name="Picture 11" descr="Young businessman thumbs up">
            <a:extLst>
              <a:ext uri="{FF2B5EF4-FFF2-40B4-BE49-F238E27FC236}">
                <a16:creationId xmlns:a16="http://schemas.microsoft.com/office/drawing/2014/main" id="{D4860B7C-4D08-478E-A2D2-926A71D55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920" y="954982"/>
            <a:ext cx="1593262" cy="5181657"/>
          </a:xfrm>
          <a:prstGeom prst="rect">
            <a:avLst/>
          </a:prstGeom>
        </p:spPr>
      </p:pic>
    </p:spTree>
    <p:extLst>
      <p:ext uri="{BB962C8B-B14F-4D97-AF65-F5344CB8AC3E}">
        <p14:creationId xmlns:p14="http://schemas.microsoft.com/office/powerpoint/2010/main" val="3345928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928571" y="1957137"/>
            <a:ext cx="5119304" cy="1063692"/>
          </a:xfrm>
        </p:spPr>
        <p:txBody>
          <a:bodyPr anchor="b">
            <a:normAutofit fontScale="90000"/>
          </a:bodyPr>
          <a:lstStyle/>
          <a:p>
            <a:pPr algn="l"/>
            <a:r>
              <a:rPr lang="en-US" sz="7200" kern="1200" dirty="0">
                <a:solidFill>
                  <a:schemeClr val="tx1"/>
                </a:solidFill>
                <a:latin typeface="+mj-lt"/>
                <a:ea typeface="+mj-ea"/>
                <a:cs typeface="+mj-cs"/>
              </a:rPr>
              <a:t>Design Patterns </a:t>
            </a:r>
            <a:endParaRPr lang="en-US" sz="7200" dirty="0"/>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86931" y="1611463"/>
            <a:ext cx="6040106" cy="2358958"/>
          </a:xfrm>
        </p:spPr>
        <p:txBody>
          <a:bodyPr anchor="t">
            <a:normAutofit/>
          </a:bodyPr>
          <a:lstStyle/>
          <a:p>
            <a:pPr marL="457200" indent="-457200" algn="l">
              <a:buFont typeface="+mj-lt"/>
              <a:buAutoNum type="arabicPeriod"/>
            </a:pPr>
            <a:r>
              <a:rPr lang="en-US" dirty="0"/>
              <a:t>Creational</a:t>
            </a:r>
          </a:p>
          <a:p>
            <a:pPr marL="457200" indent="-457200" algn="l">
              <a:buFont typeface="+mj-lt"/>
              <a:buAutoNum type="arabicPeriod"/>
            </a:pPr>
            <a:endParaRPr lang="en-US" dirty="0"/>
          </a:p>
          <a:p>
            <a:pPr marL="457200" indent="-457200" algn="l">
              <a:buFont typeface="+mj-lt"/>
              <a:buAutoNum type="arabicPeriod"/>
            </a:pPr>
            <a:r>
              <a:rPr lang="en-US" dirty="0"/>
              <a:t>Structural</a:t>
            </a:r>
          </a:p>
          <a:p>
            <a:pPr marL="457200" indent="-457200" algn="l">
              <a:buFont typeface="+mj-lt"/>
              <a:buAutoNum type="arabicPeriod"/>
            </a:pPr>
            <a:endParaRPr lang="en-US" dirty="0"/>
          </a:p>
          <a:p>
            <a:pPr marL="457200" indent="-457200" algn="l">
              <a:buFont typeface="+mj-lt"/>
              <a:buAutoNum type="arabicPeriod"/>
            </a:pPr>
            <a:r>
              <a:rPr lang="en-US" dirty="0"/>
              <a:t>Behavioral</a:t>
            </a:r>
          </a:p>
        </p:txBody>
      </p:sp>
    </p:spTree>
    <p:extLst>
      <p:ext uri="{BB962C8B-B14F-4D97-AF65-F5344CB8AC3E}">
        <p14:creationId xmlns:p14="http://schemas.microsoft.com/office/powerpoint/2010/main" val="1348251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707992" y="854214"/>
            <a:ext cx="6075679" cy="2166615"/>
          </a:xfrm>
        </p:spPr>
        <p:txBody>
          <a:bodyPr anchor="b">
            <a:normAutofit/>
          </a:bodyPr>
          <a:lstStyle/>
          <a:p>
            <a:pPr algn="l"/>
            <a:r>
              <a:rPr lang="en-US" sz="7200" dirty="0"/>
              <a:t>Creational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06721" y="1544609"/>
            <a:ext cx="6040106" cy="1909512"/>
          </a:xfrm>
        </p:spPr>
        <p:txBody>
          <a:bodyPr anchor="t">
            <a:normAutofit lnSpcReduction="10000"/>
          </a:bodyPr>
          <a:lstStyle/>
          <a:p>
            <a:pPr marL="342900" indent="-342900" algn="l">
              <a:buFont typeface="Arial" panose="020B0604020202020204" pitchFamily="34" charset="0"/>
              <a:buChar char="•"/>
            </a:pPr>
            <a:r>
              <a:rPr lang="en-US" sz="2000" dirty="0"/>
              <a:t>Singleton</a:t>
            </a:r>
          </a:p>
          <a:p>
            <a:pPr marL="342900" indent="-342900" algn="l">
              <a:buFont typeface="Arial" panose="020B0604020202020204" pitchFamily="34" charset="0"/>
              <a:buChar char="•"/>
            </a:pPr>
            <a:r>
              <a:rPr lang="en-US" sz="2000" dirty="0"/>
              <a:t>Factory</a:t>
            </a:r>
          </a:p>
          <a:p>
            <a:pPr marL="342900" indent="-342900" algn="l">
              <a:buFont typeface="Arial" panose="020B0604020202020204" pitchFamily="34" charset="0"/>
              <a:buChar char="•"/>
            </a:pPr>
            <a:r>
              <a:rPr lang="en-US" sz="2000" dirty="0"/>
              <a:t>Abstract Factory</a:t>
            </a:r>
          </a:p>
          <a:p>
            <a:pPr marL="342900" indent="-342900" algn="l">
              <a:buFont typeface="Arial" panose="020B0604020202020204" pitchFamily="34" charset="0"/>
              <a:buChar char="•"/>
            </a:pPr>
            <a:r>
              <a:rPr lang="en-US" sz="2000" dirty="0"/>
              <a:t>Builder</a:t>
            </a:r>
          </a:p>
          <a:p>
            <a:pPr marL="342900" indent="-342900" algn="l">
              <a:buFont typeface="Arial" panose="020B0604020202020204" pitchFamily="34" charset="0"/>
              <a:buChar char="•"/>
            </a:pPr>
            <a:r>
              <a:rPr lang="en-US" sz="2000" dirty="0"/>
              <a:t>Protype</a:t>
            </a:r>
          </a:p>
        </p:txBody>
      </p:sp>
      <p:sp>
        <p:nvSpPr>
          <p:cNvPr id="8" name="Subtitle 2">
            <a:extLst>
              <a:ext uri="{FF2B5EF4-FFF2-40B4-BE49-F238E27FC236}">
                <a16:creationId xmlns:a16="http://schemas.microsoft.com/office/drawing/2014/main" id="{087D1082-B582-4686-A682-ED2E02AC0988}"/>
              </a:ext>
            </a:extLst>
          </p:cNvPr>
          <p:cNvSpPr txBox="1">
            <a:spLocks/>
          </p:cNvSpPr>
          <p:nvPr/>
        </p:nvSpPr>
        <p:spPr>
          <a:xfrm>
            <a:off x="838468" y="3644104"/>
            <a:ext cx="3873900" cy="22791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0" i="0" dirty="0">
                <a:solidFill>
                  <a:srgbClr val="202122"/>
                </a:solidFill>
                <a:effectLst/>
                <a:latin typeface="Arial" panose="020B0604020202020204" pitchFamily="34" charset="0"/>
              </a:rPr>
              <a:t>Creation patterns are ones that create objects, rather than having to instantiate objects directly. This gives the program more flexibility in deciding which objects need to be created for a given case.</a:t>
            </a:r>
            <a:endParaRPr lang="en-US" dirty="0"/>
          </a:p>
        </p:txBody>
      </p:sp>
    </p:spTree>
    <p:extLst>
      <p:ext uri="{BB962C8B-B14F-4D97-AF65-F5344CB8AC3E}">
        <p14:creationId xmlns:p14="http://schemas.microsoft.com/office/powerpoint/2010/main" val="1490454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71896" y="-4368"/>
            <a:ext cx="6075679" cy="2166615"/>
          </a:xfrm>
        </p:spPr>
        <p:txBody>
          <a:bodyPr anchor="b">
            <a:normAutofit/>
          </a:bodyPr>
          <a:lstStyle/>
          <a:p>
            <a:pPr algn="l"/>
            <a:r>
              <a:rPr lang="en-US" sz="6600" dirty="0"/>
              <a:t>Singleton</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71896" y="2717395"/>
            <a:ext cx="4686167" cy="3354541"/>
          </a:xfrm>
        </p:spPr>
        <p:txBody>
          <a:bodyPr anchor="t">
            <a:normAutofit/>
          </a:bodyPr>
          <a:lstStyle/>
          <a:p>
            <a:pPr algn="l"/>
            <a:r>
              <a:rPr lang="en-US" dirty="0">
                <a:solidFill>
                  <a:srgbClr val="202122"/>
                </a:solidFill>
                <a:latin typeface="Arial" panose="020B0604020202020204" pitchFamily="34" charset="0"/>
              </a:rPr>
              <a:t>R</a:t>
            </a:r>
            <a:r>
              <a:rPr lang="en-US" b="0" i="0" dirty="0">
                <a:solidFill>
                  <a:srgbClr val="202122"/>
                </a:solidFill>
                <a:effectLst/>
                <a:latin typeface="Arial" panose="020B0604020202020204" pitchFamily="34" charset="0"/>
              </a:rPr>
              <a:t>estricts object creation for a class to only one instance</a:t>
            </a:r>
            <a:r>
              <a:rPr lang="en-US" sz="2800" b="0" i="0" dirty="0">
                <a:solidFill>
                  <a:srgbClr val="202122"/>
                </a:solidFill>
                <a:effectLst/>
                <a:latin typeface="Arial" panose="020B0604020202020204" pitchFamily="34" charset="0"/>
              </a:rPr>
              <a:t>.</a:t>
            </a:r>
            <a:endParaRPr lang="en-US" sz="3600" dirty="0"/>
          </a:p>
        </p:txBody>
      </p:sp>
      <p:pic>
        <p:nvPicPr>
          <p:cNvPr id="5" name="Picture 4" descr="Diagram&#10;&#10;Description automatically generated">
            <a:extLst>
              <a:ext uri="{FF2B5EF4-FFF2-40B4-BE49-F238E27FC236}">
                <a16:creationId xmlns:a16="http://schemas.microsoft.com/office/drawing/2014/main" id="{902CA3CC-40DE-4AD4-B922-BBEFE9F46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116" y="1634756"/>
            <a:ext cx="6177916" cy="3397854"/>
          </a:xfrm>
          <a:prstGeom prst="rect">
            <a:avLst/>
          </a:prstGeom>
        </p:spPr>
      </p:pic>
    </p:spTree>
    <p:extLst>
      <p:ext uri="{BB962C8B-B14F-4D97-AF65-F5344CB8AC3E}">
        <p14:creationId xmlns:p14="http://schemas.microsoft.com/office/powerpoint/2010/main" val="299425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1153159" y="-47141"/>
            <a:ext cx="9996104" cy="2166615"/>
          </a:xfrm>
        </p:spPr>
        <p:txBody>
          <a:bodyPr anchor="b">
            <a:normAutofit/>
          </a:bodyPr>
          <a:lstStyle/>
          <a:p>
            <a:pPr algn="l"/>
            <a:r>
              <a:rPr lang="en-US" sz="6600" dirty="0"/>
              <a:t>Singleton    VS     Static</a:t>
            </a:r>
          </a:p>
        </p:txBody>
      </p:sp>
      <p:sp>
        <p:nvSpPr>
          <p:cNvPr id="6" name="Subtitle 5">
            <a:extLst>
              <a:ext uri="{FF2B5EF4-FFF2-40B4-BE49-F238E27FC236}">
                <a16:creationId xmlns:a16="http://schemas.microsoft.com/office/drawing/2014/main" id="{075B1C15-59AD-4D1A-803C-45FB6A5478B6}"/>
              </a:ext>
            </a:extLst>
          </p:cNvPr>
          <p:cNvSpPr>
            <a:spLocks noGrp="1"/>
          </p:cNvSpPr>
          <p:nvPr>
            <p:ph type="subTitle" idx="1"/>
          </p:nvPr>
        </p:nvSpPr>
        <p:spPr>
          <a:xfrm>
            <a:off x="1122948" y="3082765"/>
            <a:ext cx="9144000" cy="1655762"/>
          </a:xfrm>
        </p:spPr>
        <p:txBody>
          <a:bodyPr/>
          <a:lstStyle/>
          <a:p>
            <a:r>
              <a:rPr lang="en-US" dirty="0"/>
              <a:t>Singleton =  Static + Thread safety + Lazy loading + Capability to pass object as reference</a:t>
            </a:r>
          </a:p>
        </p:txBody>
      </p:sp>
    </p:spTree>
    <p:extLst>
      <p:ext uri="{BB962C8B-B14F-4D97-AF65-F5344CB8AC3E}">
        <p14:creationId xmlns:p14="http://schemas.microsoft.com/office/powerpoint/2010/main" val="43567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71896" y="-4368"/>
            <a:ext cx="6075679" cy="2166615"/>
          </a:xfrm>
        </p:spPr>
        <p:txBody>
          <a:bodyPr anchor="b">
            <a:normAutofit/>
          </a:bodyPr>
          <a:lstStyle/>
          <a:p>
            <a:pPr algn="l"/>
            <a:r>
              <a:rPr lang="en-US" sz="7200" dirty="0"/>
              <a:t>Factory</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71896" y="2717395"/>
            <a:ext cx="4686167" cy="3354541"/>
          </a:xfrm>
        </p:spPr>
        <p:txBody>
          <a:bodyPr anchor="t">
            <a:normAutofit/>
          </a:bodyPr>
          <a:lstStyle/>
          <a:p>
            <a:pPr algn="l"/>
            <a:r>
              <a:rPr lang="en-US" sz="2400" dirty="0">
                <a:solidFill>
                  <a:srgbClr val="202122"/>
                </a:solidFill>
                <a:latin typeface="Arial" panose="020B0604020202020204" pitchFamily="34" charset="0"/>
              </a:rPr>
              <a:t>F</a:t>
            </a:r>
            <a:r>
              <a:rPr lang="en-US" sz="2400" b="0" i="0" dirty="0">
                <a:solidFill>
                  <a:srgbClr val="202122"/>
                </a:solidFill>
                <a:effectLst/>
                <a:latin typeface="Arial" panose="020B0604020202020204" pitchFamily="34" charset="0"/>
              </a:rPr>
              <a:t>actory methods deal with the problem of creating objects without having to specify the exact class of the object that will be created.</a:t>
            </a:r>
          </a:p>
        </p:txBody>
      </p:sp>
      <p:pic>
        <p:nvPicPr>
          <p:cNvPr id="8" name="Picture 7">
            <a:extLst>
              <a:ext uri="{FF2B5EF4-FFF2-40B4-BE49-F238E27FC236}">
                <a16:creationId xmlns:a16="http://schemas.microsoft.com/office/drawing/2014/main" id="{81BFBEFF-80AE-4C9E-BD2D-5994170C4BF7}"/>
              </a:ext>
            </a:extLst>
          </p:cNvPr>
          <p:cNvPicPr>
            <a:picLocks noChangeAspect="1"/>
          </p:cNvPicPr>
          <p:nvPr/>
        </p:nvPicPr>
        <p:blipFill>
          <a:blip r:embed="rId2"/>
          <a:stretch>
            <a:fillRect/>
          </a:stretch>
        </p:blipFill>
        <p:spPr>
          <a:xfrm>
            <a:off x="5457075" y="1777638"/>
            <a:ext cx="5054514" cy="2772085"/>
          </a:xfrm>
          <a:prstGeom prst="rect">
            <a:avLst/>
          </a:prstGeom>
        </p:spPr>
      </p:pic>
    </p:spTree>
    <p:extLst>
      <p:ext uri="{BB962C8B-B14F-4D97-AF65-F5344CB8AC3E}">
        <p14:creationId xmlns:p14="http://schemas.microsoft.com/office/powerpoint/2010/main" val="3794899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788425" cy="1209219"/>
          </a:xfrm>
        </p:spPr>
        <p:txBody>
          <a:bodyPr anchor="b">
            <a:normAutofit/>
          </a:bodyPr>
          <a:lstStyle/>
          <a:p>
            <a:pPr algn="l"/>
            <a:r>
              <a:rPr lang="en-US" sz="5400" dirty="0"/>
              <a:t>Abstract Factory</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09899" y="2244465"/>
            <a:ext cx="4686167" cy="3354541"/>
          </a:xfrm>
        </p:spPr>
        <p:txBody>
          <a:bodyPr anchor="t">
            <a:normAutofit/>
          </a:bodyPr>
          <a:lstStyle/>
          <a:p>
            <a:pPr algn="l"/>
            <a:r>
              <a:rPr lang="en-US" sz="2400" dirty="0">
                <a:solidFill>
                  <a:srgbClr val="202122"/>
                </a:solidFill>
                <a:latin typeface="Arial" panose="020B0604020202020204" pitchFamily="34" charset="0"/>
              </a:rPr>
              <a:t>The abstract factory pattern provides a way to encapsulate a group of individual factories that have a common theme without specifying their concrete classes</a:t>
            </a:r>
            <a:endParaRPr lang="en-US" sz="2400" b="0" i="0" dirty="0">
              <a:solidFill>
                <a:srgbClr val="202122"/>
              </a:solidFill>
              <a:effectLst/>
              <a:latin typeface="Arial" panose="020B0604020202020204" pitchFamily="34" charset="0"/>
            </a:endParaRPr>
          </a:p>
        </p:txBody>
      </p:sp>
      <p:pic>
        <p:nvPicPr>
          <p:cNvPr id="5" name="Picture 4">
            <a:extLst>
              <a:ext uri="{FF2B5EF4-FFF2-40B4-BE49-F238E27FC236}">
                <a16:creationId xmlns:a16="http://schemas.microsoft.com/office/drawing/2014/main" id="{096145B2-D519-4D8F-9DF3-6CB910C4F4CC}"/>
              </a:ext>
            </a:extLst>
          </p:cNvPr>
          <p:cNvPicPr>
            <a:picLocks noChangeAspect="1"/>
          </p:cNvPicPr>
          <p:nvPr/>
        </p:nvPicPr>
        <p:blipFill>
          <a:blip r:embed="rId2"/>
          <a:stretch>
            <a:fillRect/>
          </a:stretch>
        </p:blipFill>
        <p:spPr>
          <a:xfrm>
            <a:off x="5055684" y="1622438"/>
            <a:ext cx="6426454" cy="3179724"/>
          </a:xfrm>
          <a:prstGeom prst="rect">
            <a:avLst/>
          </a:prstGeom>
        </p:spPr>
      </p:pic>
    </p:spTree>
    <p:extLst>
      <p:ext uri="{BB962C8B-B14F-4D97-AF65-F5344CB8AC3E}">
        <p14:creationId xmlns:p14="http://schemas.microsoft.com/office/powerpoint/2010/main" val="2921529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Builder</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25838" y="1581526"/>
            <a:ext cx="4686167" cy="3354541"/>
          </a:xfrm>
        </p:spPr>
        <p:txBody>
          <a:bodyPr anchor="t">
            <a:normAutofit/>
          </a:bodyPr>
          <a:lstStyle/>
          <a:p>
            <a:pPr algn="l"/>
            <a:r>
              <a:rPr lang="en-US" dirty="0">
                <a:solidFill>
                  <a:srgbClr val="202122"/>
                </a:solidFill>
                <a:latin typeface="Arial" panose="020B0604020202020204" pitchFamily="34" charset="0"/>
              </a:rPr>
              <a:t>C</a:t>
            </a:r>
            <a:r>
              <a:rPr lang="en-US" b="0" i="0" dirty="0">
                <a:solidFill>
                  <a:srgbClr val="202122"/>
                </a:solidFill>
                <a:effectLst/>
                <a:latin typeface="Arial" panose="020B0604020202020204" pitchFamily="34" charset="0"/>
              </a:rPr>
              <a:t>onstructs complex objects by separating construction and representation.</a:t>
            </a:r>
            <a:endParaRPr lang="en-US" sz="4000" dirty="0"/>
          </a:p>
        </p:txBody>
      </p:sp>
      <p:sp>
        <p:nvSpPr>
          <p:cNvPr id="8" name="Subtitle 2">
            <a:extLst>
              <a:ext uri="{FF2B5EF4-FFF2-40B4-BE49-F238E27FC236}">
                <a16:creationId xmlns:a16="http://schemas.microsoft.com/office/drawing/2014/main" id="{0991DE9C-5041-4AA9-AFFE-53EC1BF3BBCB}"/>
              </a:ext>
            </a:extLst>
          </p:cNvPr>
          <p:cNvSpPr txBox="1">
            <a:spLocks/>
          </p:cNvSpPr>
          <p:nvPr/>
        </p:nvSpPr>
        <p:spPr>
          <a:xfrm>
            <a:off x="597269" y="3341054"/>
            <a:ext cx="4480057" cy="33545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mj-lt"/>
              <a:buAutoNum type="arabicPeriod"/>
            </a:pPr>
            <a:r>
              <a:rPr lang="en-US" sz="1800" dirty="0">
                <a:solidFill>
                  <a:srgbClr val="202122"/>
                </a:solidFill>
                <a:latin typeface="Arial" panose="020B0604020202020204" pitchFamily="34" charset="0"/>
              </a:rPr>
              <a:t>It provides clear separation between the construction and representation of an object. </a:t>
            </a:r>
          </a:p>
          <a:p>
            <a:pPr marL="342900" indent="-342900" algn="l">
              <a:buFont typeface="+mj-lt"/>
              <a:buAutoNum type="arabicPeriod"/>
            </a:pPr>
            <a:r>
              <a:rPr lang="en-US" sz="1800" dirty="0">
                <a:solidFill>
                  <a:srgbClr val="202122"/>
                </a:solidFill>
                <a:latin typeface="Arial" panose="020B0604020202020204" pitchFamily="34" charset="0"/>
              </a:rPr>
              <a:t>It provides better control over construction process. </a:t>
            </a:r>
          </a:p>
          <a:p>
            <a:pPr marL="342900" indent="-342900" algn="l">
              <a:buFont typeface="+mj-lt"/>
              <a:buAutoNum type="arabicPeriod"/>
            </a:pPr>
            <a:r>
              <a:rPr lang="en-US" sz="1800" dirty="0">
                <a:solidFill>
                  <a:srgbClr val="202122"/>
                </a:solidFill>
                <a:latin typeface="Arial" panose="020B0604020202020204" pitchFamily="34" charset="0"/>
              </a:rPr>
              <a:t>It supports to change the internal representation of objects.</a:t>
            </a:r>
            <a:endParaRPr lang="en-US" sz="3200" dirty="0"/>
          </a:p>
        </p:txBody>
      </p:sp>
      <p:pic>
        <p:nvPicPr>
          <p:cNvPr id="5" name="Picture 4">
            <a:extLst>
              <a:ext uri="{FF2B5EF4-FFF2-40B4-BE49-F238E27FC236}">
                <a16:creationId xmlns:a16="http://schemas.microsoft.com/office/drawing/2014/main" id="{325C66D8-4253-4D30-8ECB-3CC720E9324E}"/>
              </a:ext>
            </a:extLst>
          </p:cNvPr>
          <p:cNvPicPr>
            <a:picLocks noChangeAspect="1"/>
          </p:cNvPicPr>
          <p:nvPr/>
        </p:nvPicPr>
        <p:blipFill>
          <a:blip r:embed="rId2"/>
          <a:stretch>
            <a:fillRect/>
          </a:stretch>
        </p:blipFill>
        <p:spPr>
          <a:xfrm>
            <a:off x="4972628" y="665747"/>
            <a:ext cx="6498110" cy="5502441"/>
          </a:xfrm>
          <a:prstGeom prst="rect">
            <a:avLst/>
          </a:prstGeom>
        </p:spPr>
      </p:pic>
    </p:spTree>
    <p:extLst>
      <p:ext uri="{BB962C8B-B14F-4D97-AF65-F5344CB8AC3E}">
        <p14:creationId xmlns:p14="http://schemas.microsoft.com/office/powerpoint/2010/main" val="701903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Prototype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71896" y="2717395"/>
            <a:ext cx="4686167" cy="3354541"/>
          </a:xfrm>
        </p:spPr>
        <p:txBody>
          <a:bodyPr anchor="t">
            <a:normAutofit/>
          </a:bodyPr>
          <a:lstStyle/>
          <a:p>
            <a:pPr algn="l"/>
            <a:r>
              <a:rPr lang="en-US" dirty="0">
                <a:solidFill>
                  <a:srgbClr val="202122"/>
                </a:solidFill>
                <a:latin typeface="Arial" panose="020B0604020202020204" pitchFamily="34" charset="0"/>
              </a:rPr>
              <a:t>C</a:t>
            </a:r>
            <a:r>
              <a:rPr lang="en-US" b="0" i="0" dirty="0">
                <a:solidFill>
                  <a:srgbClr val="202122"/>
                </a:solidFill>
                <a:effectLst/>
                <a:latin typeface="Arial" panose="020B0604020202020204" pitchFamily="34" charset="0"/>
              </a:rPr>
              <a:t>reates objects by cloning an existing object.</a:t>
            </a:r>
            <a:endParaRPr lang="en-US" sz="4000" dirty="0"/>
          </a:p>
        </p:txBody>
      </p:sp>
    </p:spTree>
    <p:extLst>
      <p:ext uri="{BB962C8B-B14F-4D97-AF65-F5344CB8AC3E}">
        <p14:creationId xmlns:p14="http://schemas.microsoft.com/office/powerpoint/2010/main" val="2155646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3" name="Graphic 332" descr="Head with Gears">
            <a:extLst>
              <a:ext uri="{FF2B5EF4-FFF2-40B4-BE49-F238E27FC236}">
                <a16:creationId xmlns:a16="http://schemas.microsoft.com/office/drawing/2014/main" id="{588C3438-F9D2-4BAD-8A67-8188011948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88" name="Freeform: Shape 87">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Right Triangle 8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5775961" y="962526"/>
            <a:ext cx="5384800" cy="3210689"/>
          </a:xfrm>
        </p:spPr>
        <p:txBody>
          <a:bodyPr anchor="b">
            <a:normAutofit/>
          </a:bodyPr>
          <a:lstStyle/>
          <a:p>
            <a:pPr algn="l"/>
            <a:r>
              <a:rPr lang="en-US" sz="7200" dirty="0"/>
              <a:t>Design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775961" y="4269462"/>
            <a:ext cx="4048760" cy="1095017"/>
          </a:xfrm>
        </p:spPr>
        <p:txBody>
          <a:bodyPr anchor="t">
            <a:normAutofit fontScale="85000" lnSpcReduction="10000"/>
          </a:bodyPr>
          <a:lstStyle/>
          <a:p>
            <a:pPr algn="l"/>
            <a:r>
              <a:rPr lang="en-US" sz="2000" dirty="0"/>
              <a:t>Agenda</a:t>
            </a:r>
          </a:p>
          <a:p>
            <a:pPr algn="l"/>
            <a:r>
              <a:rPr lang="en-US" sz="2000" dirty="0"/>
              <a:t>Why we need it</a:t>
            </a:r>
          </a:p>
          <a:p>
            <a:pPr algn="l"/>
            <a:r>
              <a:rPr lang="en-US" sz="2000" dirty="0"/>
              <a:t>How I come across delivering this session</a:t>
            </a:r>
          </a:p>
        </p:txBody>
      </p:sp>
    </p:spTree>
    <p:extLst>
      <p:ext uri="{BB962C8B-B14F-4D97-AF65-F5344CB8AC3E}">
        <p14:creationId xmlns:p14="http://schemas.microsoft.com/office/powerpoint/2010/main" val="205895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707992" y="854214"/>
            <a:ext cx="6075679" cy="2166615"/>
          </a:xfrm>
        </p:spPr>
        <p:txBody>
          <a:bodyPr anchor="b">
            <a:normAutofit/>
          </a:bodyPr>
          <a:lstStyle/>
          <a:p>
            <a:pPr algn="l"/>
            <a:r>
              <a:rPr lang="en-US" sz="7200" dirty="0"/>
              <a:t>Structural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06721" y="1544609"/>
            <a:ext cx="6040106" cy="4188812"/>
          </a:xfrm>
        </p:spPr>
        <p:txBody>
          <a:bodyPr anchor="t">
            <a:normAutofit/>
          </a:bodyPr>
          <a:lstStyle/>
          <a:p>
            <a:pPr marL="342900" indent="-342900" algn="l">
              <a:buFont typeface="Arial" panose="020B0604020202020204" pitchFamily="34" charset="0"/>
              <a:buChar char="•"/>
            </a:pPr>
            <a:r>
              <a:rPr lang="en-US" sz="2000" dirty="0"/>
              <a:t>Adapter</a:t>
            </a:r>
          </a:p>
          <a:p>
            <a:pPr marL="342900" indent="-342900" algn="l">
              <a:buFont typeface="Arial" panose="020B0604020202020204" pitchFamily="34" charset="0"/>
              <a:buChar char="•"/>
            </a:pPr>
            <a:r>
              <a:rPr lang="en-US" sz="2000" dirty="0"/>
              <a:t>Bridge</a:t>
            </a:r>
          </a:p>
          <a:p>
            <a:pPr marL="342900" indent="-342900" algn="l">
              <a:buFont typeface="Arial" panose="020B0604020202020204" pitchFamily="34" charset="0"/>
              <a:buChar char="•"/>
            </a:pPr>
            <a:r>
              <a:rPr lang="en-US" sz="2000" dirty="0"/>
              <a:t>Composite</a:t>
            </a:r>
          </a:p>
          <a:p>
            <a:pPr marL="342900" indent="-342900" algn="l">
              <a:buFont typeface="Arial" panose="020B0604020202020204" pitchFamily="34" charset="0"/>
              <a:buChar char="•"/>
            </a:pPr>
            <a:r>
              <a:rPr lang="en-US" sz="2000" dirty="0"/>
              <a:t>Decorator</a:t>
            </a:r>
          </a:p>
          <a:p>
            <a:pPr marL="342900" indent="-342900" algn="l">
              <a:buFont typeface="Arial" panose="020B0604020202020204" pitchFamily="34" charset="0"/>
              <a:buChar char="•"/>
            </a:pPr>
            <a:r>
              <a:rPr lang="en-US" sz="2000" dirty="0"/>
              <a:t>Façade</a:t>
            </a:r>
          </a:p>
          <a:p>
            <a:pPr marL="342900" indent="-342900" algn="l">
              <a:buFont typeface="Arial" panose="020B0604020202020204" pitchFamily="34" charset="0"/>
              <a:buChar char="•"/>
            </a:pPr>
            <a:r>
              <a:rPr lang="en-US" sz="2000" dirty="0"/>
              <a:t>Flyweight</a:t>
            </a:r>
          </a:p>
        </p:txBody>
      </p:sp>
      <p:sp>
        <p:nvSpPr>
          <p:cNvPr id="8" name="Subtitle 2">
            <a:extLst>
              <a:ext uri="{FF2B5EF4-FFF2-40B4-BE49-F238E27FC236}">
                <a16:creationId xmlns:a16="http://schemas.microsoft.com/office/drawing/2014/main" id="{087D1082-B582-4686-A682-ED2E02AC0988}"/>
              </a:ext>
            </a:extLst>
          </p:cNvPr>
          <p:cNvSpPr txBox="1">
            <a:spLocks/>
          </p:cNvSpPr>
          <p:nvPr/>
        </p:nvSpPr>
        <p:spPr>
          <a:xfrm>
            <a:off x="838468" y="3644104"/>
            <a:ext cx="3873900" cy="22791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Structural patterns are concerned with how classes and objects are composed to form larger structures.</a:t>
            </a:r>
          </a:p>
        </p:txBody>
      </p:sp>
    </p:spTree>
    <p:extLst>
      <p:ext uri="{BB962C8B-B14F-4D97-AF65-F5344CB8AC3E}">
        <p14:creationId xmlns:p14="http://schemas.microsoft.com/office/powerpoint/2010/main" val="1537820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Adapter</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71896" y="2717395"/>
            <a:ext cx="4686167" cy="3354541"/>
          </a:xfrm>
        </p:spPr>
        <p:txBody>
          <a:bodyPr anchor="t">
            <a:normAutofit/>
          </a:bodyPr>
          <a:lstStyle/>
          <a:p>
            <a:pPr algn="l"/>
            <a:r>
              <a:rPr lang="en-US" sz="3600" dirty="0"/>
              <a:t>Makes two incompatible system work together</a:t>
            </a:r>
          </a:p>
          <a:p>
            <a:pPr algn="l"/>
            <a:r>
              <a:rPr lang="en-US" sz="3600" b="0" i="0" dirty="0">
                <a:solidFill>
                  <a:srgbClr val="202124"/>
                </a:solidFill>
                <a:effectLst/>
                <a:latin typeface="arial" panose="020B0604020202020204" pitchFamily="34" charset="0"/>
              </a:rPr>
              <a:t>It allows reusability of existing functionality.</a:t>
            </a:r>
          </a:p>
          <a:p>
            <a:pPr algn="l"/>
            <a:r>
              <a:rPr lang="en-US" sz="3600" dirty="0"/>
              <a:t>Makes testing easier</a:t>
            </a:r>
          </a:p>
        </p:txBody>
      </p:sp>
      <p:pic>
        <p:nvPicPr>
          <p:cNvPr id="5" name="Picture 4">
            <a:extLst>
              <a:ext uri="{FF2B5EF4-FFF2-40B4-BE49-F238E27FC236}">
                <a16:creationId xmlns:a16="http://schemas.microsoft.com/office/drawing/2014/main" id="{51E225AA-73D4-4A75-9A56-C944AF686F9C}"/>
              </a:ext>
            </a:extLst>
          </p:cNvPr>
          <p:cNvPicPr>
            <a:picLocks noChangeAspect="1"/>
          </p:cNvPicPr>
          <p:nvPr/>
        </p:nvPicPr>
        <p:blipFill>
          <a:blip r:embed="rId2"/>
          <a:stretch>
            <a:fillRect/>
          </a:stretch>
        </p:blipFill>
        <p:spPr>
          <a:xfrm>
            <a:off x="5105400" y="688590"/>
            <a:ext cx="6398025" cy="5476452"/>
          </a:xfrm>
          <a:prstGeom prst="rect">
            <a:avLst/>
          </a:prstGeom>
        </p:spPr>
      </p:pic>
    </p:spTree>
    <p:extLst>
      <p:ext uri="{BB962C8B-B14F-4D97-AF65-F5344CB8AC3E}">
        <p14:creationId xmlns:p14="http://schemas.microsoft.com/office/powerpoint/2010/main" val="385024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Bridge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41774" y="2478480"/>
            <a:ext cx="4095129" cy="3354541"/>
          </a:xfrm>
        </p:spPr>
        <p:txBody>
          <a:bodyPr anchor="t">
            <a:normAutofit/>
          </a:bodyPr>
          <a:lstStyle/>
          <a:p>
            <a:pPr algn="l"/>
            <a:r>
              <a:rPr lang="en-US" sz="3200" dirty="0"/>
              <a:t>Decouple an abstraction from its implementation so that the two can vary independently</a:t>
            </a:r>
          </a:p>
        </p:txBody>
      </p:sp>
      <p:pic>
        <p:nvPicPr>
          <p:cNvPr id="6" name="Picture 5">
            <a:extLst>
              <a:ext uri="{FF2B5EF4-FFF2-40B4-BE49-F238E27FC236}">
                <a16:creationId xmlns:a16="http://schemas.microsoft.com/office/drawing/2014/main" id="{D65858A3-C5D1-4C39-B702-095CEC7DE032}"/>
              </a:ext>
            </a:extLst>
          </p:cNvPr>
          <p:cNvPicPr>
            <a:picLocks noChangeAspect="1"/>
          </p:cNvPicPr>
          <p:nvPr/>
        </p:nvPicPr>
        <p:blipFill>
          <a:blip r:embed="rId2"/>
          <a:stretch>
            <a:fillRect/>
          </a:stretch>
        </p:blipFill>
        <p:spPr>
          <a:xfrm>
            <a:off x="4387516" y="685800"/>
            <a:ext cx="7041681" cy="5455691"/>
          </a:xfrm>
          <a:prstGeom prst="rect">
            <a:avLst/>
          </a:prstGeom>
        </p:spPr>
      </p:pic>
    </p:spTree>
    <p:extLst>
      <p:ext uri="{BB962C8B-B14F-4D97-AF65-F5344CB8AC3E}">
        <p14:creationId xmlns:p14="http://schemas.microsoft.com/office/powerpoint/2010/main" val="383754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Composite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782324" y="1832494"/>
            <a:ext cx="4438942" cy="4048877"/>
          </a:xfrm>
        </p:spPr>
        <p:txBody>
          <a:bodyPr anchor="t">
            <a:normAutofit/>
          </a:bodyPr>
          <a:lstStyle/>
          <a:p>
            <a:pPr algn="l">
              <a:buFont typeface="Arial" panose="020B0604020202020204" pitchFamily="34" charset="0"/>
              <a:buChar char="•"/>
            </a:pPr>
            <a:r>
              <a:rPr lang="en-US" sz="2400" b="0" i="0" dirty="0">
                <a:solidFill>
                  <a:srgbClr val="202122"/>
                </a:solidFill>
                <a:effectLst/>
                <a:latin typeface="Arial" panose="020B0604020202020204" pitchFamily="34" charset="0"/>
              </a:rPr>
              <a:t>A part-whole hierarchy should be represented so that clients can treat part and whole objects uniformly.</a:t>
            </a:r>
          </a:p>
          <a:p>
            <a:pPr algn="l">
              <a:buFont typeface="Arial" panose="020B0604020202020204" pitchFamily="34" charset="0"/>
              <a:buChar char="•"/>
            </a:pPr>
            <a:endParaRPr lang="en-US" sz="2400" b="0" i="0" dirty="0">
              <a:solidFill>
                <a:srgbClr val="202122"/>
              </a:solidFill>
              <a:effectLst/>
              <a:latin typeface="Arial" panose="020B0604020202020204" pitchFamily="34" charset="0"/>
            </a:endParaRPr>
          </a:p>
          <a:p>
            <a:pPr algn="l">
              <a:buFont typeface="Arial" panose="020B0604020202020204" pitchFamily="34" charset="0"/>
              <a:buChar char="•"/>
            </a:pPr>
            <a:r>
              <a:rPr lang="en-US" sz="2400" b="0" i="0" dirty="0">
                <a:solidFill>
                  <a:srgbClr val="202122"/>
                </a:solidFill>
                <a:effectLst/>
                <a:latin typeface="Arial" panose="020B0604020202020204" pitchFamily="34" charset="0"/>
              </a:rPr>
              <a:t>A part-whole hierarchy should be represented as tree structure.</a:t>
            </a:r>
          </a:p>
        </p:txBody>
      </p:sp>
      <p:pic>
        <p:nvPicPr>
          <p:cNvPr id="6" name="Picture 5">
            <a:extLst>
              <a:ext uri="{FF2B5EF4-FFF2-40B4-BE49-F238E27FC236}">
                <a16:creationId xmlns:a16="http://schemas.microsoft.com/office/drawing/2014/main" id="{474DBA55-F8A1-45E4-8EBA-A1878B363393}"/>
              </a:ext>
            </a:extLst>
          </p:cNvPr>
          <p:cNvPicPr>
            <a:picLocks noChangeAspect="1"/>
          </p:cNvPicPr>
          <p:nvPr/>
        </p:nvPicPr>
        <p:blipFill>
          <a:blip r:embed="rId2"/>
          <a:stretch>
            <a:fillRect/>
          </a:stretch>
        </p:blipFill>
        <p:spPr>
          <a:xfrm>
            <a:off x="5426242" y="699903"/>
            <a:ext cx="6045783" cy="5456256"/>
          </a:xfrm>
          <a:prstGeom prst="rect">
            <a:avLst/>
          </a:prstGeom>
        </p:spPr>
      </p:pic>
    </p:spTree>
    <p:extLst>
      <p:ext uri="{BB962C8B-B14F-4D97-AF65-F5344CB8AC3E}">
        <p14:creationId xmlns:p14="http://schemas.microsoft.com/office/powerpoint/2010/main" val="2534628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Decorator</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88575" y="2139610"/>
            <a:ext cx="4329674" cy="3354541"/>
          </a:xfrm>
        </p:spPr>
        <p:txBody>
          <a:bodyPr anchor="t">
            <a:normAutofit/>
          </a:bodyPr>
          <a:lstStyle/>
          <a:p>
            <a:pPr algn="l">
              <a:buFont typeface="Arial" panose="020B0604020202020204" pitchFamily="34" charset="0"/>
              <a:buChar char="•"/>
            </a:pPr>
            <a:r>
              <a:rPr lang="en-US" b="0" i="0" dirty="0">
                <a:solidFill>
                  <a:srgbClr val="000000"/>
                </a:solidFill>
                <a:effectLst/>
                <a:latin typeface="Arial" panose="020B0604020202020204" pitchFamily="34" charset="0"/>
              </a:rPr>
              <a:t>Decorator pattern allows a user to add new functionality to an existing object without altering its structure</a:t>
            </a:r>
          </a:p>
          <a:p>
            <a:pPr algn="l"/>
            <a:endParaRPr lang="en-US" b="0" i="0" dirty="0">
              <a:solidFill>
                <a:srgbClr val="000000"/>
              </a:solidFill>
              <a:effectLst/>
              <a:latin typeface="Arial" panose="020B0604020202020204" pitchFamily="34" charset="0"/>
            </a:endParaRPr>
          </a:p>
          <a:p>
            <a:pPr algn="l">
              <a:buFont typeface="Arial" panose="020B0604020202020204" pitchFamily="34" charset="0"/>
              <a:buChar char="•"/>
            </a:pPr>
            <a:r>
              <a:rPr lang="en-US" dirty="0">
                <a:solidFill>
                  <a:srgbClr val="000000"/>
                </a:solidFill>
                <a:latin typeface="Arial" panose="020B0604020202020204" pitchFamily="34" charset="0"/>
              </a:rPr>
              <a:t>You don’t have to create many classes</a:t>
            </a:r>
            <a:r>
              <a:rPr lang="en-US" b="0" i="0" dirty="0">
                <a:solidFill>
                  <a:srgbClr val="000000"/>
                </a:solidFill>
                <a:effectLst/>
                <a:latin typeface="Arial" panose="020B0604020202020204" pitchFamily="34" charset="0"/>
              </a:rPr>
              <a:t>.</a:t>
            </a:r>
            <a:endParaRPr lang="en-US" sz="2400" b="0" i="0" dirty="0">
              <a:solidFill>
                <a:srgbClr val="202122"/>
              </a:solidFill>
              <a:effectLst/>
              <a:latin typeface="Arial" panose="020B0604020202020204" pitchFamily="34" charset="0"/>
            </a:endParaRPr>
          </a:p>
        </p:txBody>
      </p:sp>
      <p:pic>
        <p:nvPicPr>
          <p:cNvPr id="6" name="Picture 5">
            <a:extLst>
              <a:ext uri="{FF2B5EF4-FFF2-40B4-BE49-F238E27FC236}">
                <a16:creationId xmlns:a16="http://schemas.microsoft.com/office/drawing/2014/main" id="{936AC5DA-E4E4-4F7C-86C6-F4E722345490}"/>
              </a:ext>
            </a:extLst>
          </p:cNvPr>
          <p:cNvPicPr>
            <a:picLocks noChangeAspect="1"/>
          </p:cNvPicPr>
          <p:nvPr/>
        </p:nvPicPr>
        <p:blipFill>
          <a:blip r:embed="rId2"/>
          <a:stretch>
            <a:fillRect/>
          </a:stretch>
        </p:blipFill>
        <p:spPr>
          <a:xfrm>
            <a:off x="4821810" y="652959"/>
            <a:ext cx="6681615" cy="5547714"/>
          </a:xfrm>
          <a:prstGeom prst="rect">
            <a:avLst/>
          </a:prstGeom>
        </p:spPr>
      </p:pic>
    </p:spTree>
    <p:extLst>
      <p:ext uri="{BB962C8B-B14F-4D97-AF65-F5344CB8AC3E}">
        <p14:creationId xmlns:p14="http://schemas.microsoft.com/office/powerpoint/2010/main" val="554804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Facade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688575" y="2139610"/>
            <a:ext cx="4329674" cy="3354541"/>
          </a:xfrm>
        </p:spPr>
        <p:txBody>
          <a:bodyPr anchor="t">
            <a:normAutofit/>
          </a:bodyPr>
          <a:lstStyle/>
          <a:p>
            <a:pPr algn="l">
              <a:buFont typeface="Arial" panose="020B0604020202020204" pitchFamily="34" charset="0"/>
              <a:buChar char="•"/>
            </a:pPr>
            <a:r>
              <a:rPr lang="en-US" sz="2400" b="0" i="0" dirty="0">
                <a:solidFill>
                  <a:srgbClr val="202122"/>
                </a:solidFill>
                <a:effectLst/>
                <a:latin typeface="Arial" panose="020B0604020202020204" pitchFamily="34" charset="0"/>
              </a:rPr>
              <a:t>Make complex system simpler</a:t>
            </a:r>
          </a:p>
        </p:txBody>
      </p:sp>
      <p:pic>
        <p:nvPicPr>
          <p:cNvPr id="5" name="Picture 4">
            <a:extLst>
              <a:ext uri="{FF2B5EF4-FFF2-40B4-BE49-F238E27FC236}">
                <a16:creationId xmlns:a16="http://schemas.microsoft.com/office/drawing/2014/main" id="{A102E937-8EF5-4146-B122-62CEB1664E2F}"/>
              </a:ext>
            </a:extLst>
          </p:cNvPr>
          <p:cNvPicPr>
            <a:picLocks noChangeAspect="1"/>
          </p:cNvPicPr>
          <p:nvPr/>
        </p:nvPicPr>
        <p:blipFill>
          <a:blip r:embed="rId2"/>
          <a:stretch>
            <a:fillRect/>
          </a:stretch>
        </p:blipFill>
        <p:spPr>
          <a:xfrm>
            <a:off x="4725949" y="674017"/>
            <a:ext cx="6777476" cy="5514680"/>
          </a:xfrm>
          <a:prstGeom prst="rect">
            <a:avLst/>
          </a:prstGeom>
        </p:spPr>
      </p:pic>
    </p:spTree>
    <p:extLst>
      <p:ext uri="{BB962C8B-B14F-4D97-AF65-F5344CB8AC3E}">
        <p14:creationId xmlns:p14="http://schemas.microsoft.com/office/powerpoint/2010/main" val="486566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Flyweight</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700660" y="2480505"/>
            <a:ext cx="4329674" cy="3354541"/>
          </a:xfrm>
        </p:spPr>
        <p:txBody>
          <a:bodyPr anchor="t">
            <a:normAutofit/>
          </a:bodyPr>
          <a:lstStyle/>
          <a:p>
            <a:pPr algn="l"/>
            <a:r>
              <a:rPr lang="en-US" dirty="0">
                <a:solidFill>
                  <a:srgbClr val="202124"/>
                </a:solidFill>
                <a:latin typeface="arial" panose="020B0604020202020204" pitchFamily="34" charset="0"/>
              </a:rPr>
              <a:t>D</a:t>
            </a:r>
            <a:r>
              <a:rPr lang="en-US" i="0" dirty="0">
                <a:solidFill>
                  <a:srgbClr val="202124"/>
                </a:solidFill>
                <a:effectLst/>
                <a:latin typeface="arial" panose="020B0604020202020204" pitchFamily="34" charset="0"/>
              </a:rPr>
              <a:t>ealing with large numbers of objects with simple repeated elements that would use a large amount of memory if individually stored.</a:t>
            </a:r>
            <a:endParaRPr lang="en-US" sz="2400" i="0" dirty="0">
              <a:solidFill>
                <a:srgbClr val="202122"/>
              </a:solidFill>
              <a:effectLst/>
              <a:latin typeface="Arial" panose="020B0604020202020204" pitchFamily="34" charset="0"/>
            </a:endParaRPr>
          </a:p>
        </p:txBody>
      </p:sp>
      <p:pic>
        <p:nvPicPr>
          <p:cNvPr id="5" name="Picture 4">
            <a:extLst>
              <a:ext uri="{FF2B5EF4-FFF2-40B4-BE49-F238E27FC236}">
                <a16:creationId xmlns:a16="http://schemas.microsoft.com/office/drawing/2014/main" id="{3C2C82B1-6B6C-4529-B6D9-504247C9714F}"/>
              </a:ext>
            </a:extLst>
          </p:cNvPr>
          <p:cNvPicPr>
            <a:picLocks noChangeAspect="1"/>
          </p:cNvPicPr>
          <p:nvPr/>
        </p:nvPicPr>
        <p:blipFill>
          <a:blip r:embed="rId2"/>
          <a:stretch>
            <a:fillRect/>
          </a:stretch>
        </p:blipFill>
        <p:spPr>
          <a:xfrm>
            <a:off x="5012391" y="643888"/>
            <a:ext cx="6481777" cy="5565855"/>
          </a:xfrm>
          <a:prstGeom prst="rect">
            <a:avLst/>
          </a:prstGeom>
        </p:spPr>
      </p:pic>
    </p:spTree>
    <p:extLst>
      <p:ext uri="{BB962C8B-B14F-4D97-AF65-F5344CB8AC3E}">
        <p14:creationId xmlns:p14="http://schemas.microsoft.com/office/powerpoint/2010/main" val="811796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Proxy</a:t>
            </a:r>
          </a:p>
        </p:txBody>
      </p:sp>
      <p:pic>
        <p:nvPicPr>
          <p:cNvPr id="6" name="Picture 5">
            <a:extLst>
              <a:ext uri="{FF2B5EF4-FFF2-40B4-BE49-F238E27FC236}">
                <a16:creationId xmlns:a16="http://schemas.microsoft.com/office/drawing/2014/main" id="{2349D84B-925A-467E-BFC4-26C751FDB366}"/>
              </a:ext>
            </a:extLst>
          </p:cNvPr>
          <p:cNvPicPr>
            <a:picLocks noChangeAspect="1"/>
          </p:cNvPicPr>
          <p:nvPr/>
        </p:nvPicPr>
        <p:blipFill>
          <a:blip r:embed="rId2"/>
          <a:stretch>
            <a:fillRect/>
          </a:stretch>
        </p:blipFill>
        <p:spPr>
          <a:xfrm>
            <a:off x="3910744" y="684385"/>
            <a:ext cx="7531287" cy="5302963"/>
          </a:xfrm>
          <a:prstGeom prst="rect">
            <a:avLst/>
          </a:prstGeom>
        </p:spPr>
      </p:pic>
      <p:sp>
        <p:nvSpPr>
          <p:cNvPr id="13" name="Subtitle 2">
            <a:extLst>
              <a:ext uri="{FF2B5EF4-FFF2-40B4-BE49-F238E27FC236}">
                <a16:creationId xmlns:a16="http://schemas.microsoft.com/office/drawing/2014/main" id="{5D77DB4E-D62C-4EDA-BAD9-3E66C25D1B38}"/>
              </a:ext>
            </a:extLst>
          </p:cNvPr>
          <p:cNvSpPr txBox="1">
            <a:spLocks/>
          </p:cNvSpPr>
          <p:nvPr/>
        </p:nvSpPr>
        <p:spPr>
          <a:xfrm>
            <a:off x="749969" y="2235590"/>
            <a:ext cx="4329674" cy="33545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olidFill>
                  <a:srgbClr val="202122"/>
                </a:solidFill>
                <a:latin typeface="Arial" panose="020B0604020202020204" pitchFamily="34" charset="0"/>
              </a:rPr>
              <a:t>Controls and manage access to the object they are protecting</a:t>
            </a: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88974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479505" cy="1040119"/>
          </a:xfrm>
          <a:prstGeom prst="rect">
            <a:avLst/>
          </a:prstGeom>
        </p:spPr>
        <p:txBody>
          <a:bodyPr vert="horz" lIns="91440" tIns="45720" rIns="91440" bIns="45720" rtlCol="0" anchor="t">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designing a first-person shooter game. we need to load one of the different family of guns at runtime however hiding the complexity of object creation from the client.</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688575" y="3804847"/>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Abstract Factory</a:t>
            </a:r>
          </a:p>
        </p:txBody>
      </p:sp>
    </p:spTree>
    <p:extLst>
      <p:ext uri="{BB962C8B-B14F-4D97-AF65-F5344CB8AC3E}">
        <p14:creationId xmlns:p14="http://schemas.microsoft.com/office/powerpoint/2010/main" val="28779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a:t>Use cases</a:t>
            </a:r>
            <a:endParaRPr lang="en-US" dirty="0"/>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We like to create a logger class, that should write the logs in the filesystem with thread safety in mind while opening and closing the connection to the filesystem.</a:t>
            </a:r>
            <a:endParaRPr lang="en-US" sz="3600" dirty="0"/>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688575" y="3804847"/>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a:t>Singleton</a:t>
            </a:r>
            <a:endParaRPr lang="en-US" sz="3600" dirty="0"/>
          </a:p>
        </p:txBody>
      </p:sp>
    </p:spTree>
    <p:extLst>
      <p:ext uri="{BB962C8B-B14F-4D97-AF65-F5344CB8AC3E}">
        <p14:creationId xmlns:p14="http://schemas.microsoft.com/office/powerpoint/2010/main" val="429228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8F49AB-B757-4E34-BA86-52916F36D1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88FA7D3-B99A-4669-8358-A63311BD87B2}"/>
              </a:ext>
            </a:extLst>
          </p:cNvPr>
          <p:cNvPicPr>
            <a:picLocks noChangeAspect="1"/>
          </p:cNvPicPr>
          <p:nvPr/>
        </p:nvPicPr>
        <p:blipFill>
          <a:blip r:embed="rId2"/>
          <a:stretch>
            <a:fillRect/>
          </a:stretch>
        </p:blipFill>
        <p:spPr>
          <a:xfrm>
            <a:off x="629493" y="626216"/>
            <a:ext cx="10917347" cy="5605568"/>
          </a:xfrm>
          <a:prstGeom prst="rect">
            <a:avLst/>
          </a:prstGeom>
        </p:spPr>
      </p:pic>
    </p:spTree>
    <p:extLst>
      <p:ext uri="{BB962C8B-B14F-4D97-AF65-F5344CB8AC3E}">
        <p14:creationId xmlns:p14="http://schemas.microsoft.com/office/powerpoint/2010/main" val="3071698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479505" cy="1040119"/>
          </a:xfrm>
          <a:prstGeom prst="rect">
            <a:avLst/>
          </a:prstGeom>
        </p:spPr>
        <p:txBody>
          <a:bodyPr vert="horz" lIns="91440" tIns="45720" rIns="91440" bIns="45720" rtlCol="0" anchor="t">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Our legacy system was running for years. We like to change our vendor. New vendor codebase is not exactly compatible with our legacy code. How can we solve this incompatibility problem without changing legacy codebase?</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688575" y="3804847"/>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Adapter </a:t>
            </a:r>
          </a:p>
        </p:txBody>
      </p:sp>
    </p:spTree>
    <p:extLst>
      <p:ext uri="{BB962C8B-B14F-4D97-AF65-F5344CB8AC3E}">
        <p14:creationId xmlns:p14="http://schemas.microsoft.com/office/powerpoint/2010/main" val="184612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479505" cy="1040119"/>
          </a:xfrm>
          <a:prstGeom prst="rect">
            <a:avLst/>
          </a:prstGeom>
        </p:spPr>
        <p:txBody>
          <a:bodyPr vert="horz" lIns="91440" tIns="45720" rIns="91440" bIns="45720" rtlCol="0" anchor="t">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designing a first-person shooter game. we need to load one of the different guns of the same family of algorithm at runtime however we like to hide the complexity of object creation from the client.</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688575" y="3804847"/>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Factory</a:t>
            </a:r>
          </a:p>
        </p:txBody>
      </p:sp>
    </p:spTree>
    <p:extLst>
      <p:ext uri="{BB962C8B-B14F-4D97-AF65-F5344CB8AC3E}">
        <p14:creationId xmlns:p14="http://schemas.microsoft.com/office/powerpoint/2010/main" val="125221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507579" cy="2387782"/>
          </a:xfrm>
          <a:prstGeom prst="rect">
            <a:avLst/>
          </a:prstGeom>
        </p:spPr>
        <p:txBody>
          <a:bodyPr vert="horz" lIns="91440" tIns="45720" rIns="91440" bIns="45720" rtlCol="0" anchor="t">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developing a payment system. We like to use payment gateway inside payment system as an abstraction. Concrete implementation of payment gateway can be passed at runtime. </a:t>
            </a:r>
          </a:p>
          <a:p>
            <a:pPr algn="l"/>
            <a:endParaRPr lang="en-US" sz="3600" dirty="0"/>
          </a:p>
          <a:p>
            <a:pPr algn="l"/>
            <a:r>
              <a:rPr lang="en-US" sz="3600" dirty="0"/>
              <a:t>This brings flexibility in design because.</a:t>
            </a:r>
          </a:p>
          <a:p>
            <a:pPr marL="742950" indent="-742950" algn="l">
              <a:buAutoNum type="arabicPeriod"/>
            </a:pPr>
            <a:r>
              <a:rPr lang="en-US" sz="3600" dirty="0"/>
              <a:t>Payment gateway system can be developed separately.</a:t>
            </a:r>
          </a:p>
          <a:p>
            <a:pPr marL="742950" indent="-742950" algn="l">
              <a:buAutoNum type="arabicPeriod"/>
            </a:pPr>
            <a:r>
              <a:rPr lang="en-US" sz="3600" dirty="0"/>
              <a:t>Any one of the payment gateway family can be injected at runtime.</a:t>
            </a:r>
          </a:p>
          <a:p>
            <a:pPr algn="l"/>
            <a:endParaRPr lang="en-US" sz="3600" dirty="0"/>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Bridge </a:t>
            </a:r>
          </a:p>
        </p:txBody>
      </p:sp>
    </p:spTree>
    <p:extLst>
      <p:ext uri="{BB962C8B-B14F-4D97-AF65-F5344CB8AC3E}">
        <p14:creationId xmlns:p14="http://schemas.microsoft.com/office/powerpoint/2010/main" val="393234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developing a organization dashboard which should represent relationship between Org employees and their managers in a tree structure. Which design pattern should solve this problem appropriately</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Composite </a:t>
            </a:r>
          </a:p>
        </p:txBody>
      </p:sp>
    </p:spTree>
    <p:extLst>
      <p:ext uri="{BB962C8B-B14F-4D97-AF65-F5344CB8AC3E}">
        <p14:creationId xmlns:p14="http://schemas.microsoft.com/office/powerpoint/2010/main" val="126448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a:t>Use cases</a:t>
            </a:r>
            <a:endParaRPr lang="en-US" dirty="0"/>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have a complicated design for our ecommerce application. More than 10 functions exists in multiple classes need to be called as part of a confirm order request. Is there a pattern to remove this complexity from client and make our design simpler.</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a:t>Facade </a:t>
            </a:r>
            <a:endParaRPr lang="en-US" sz="3600" dirty="0"/>
          </a:p>
        </p:txBody>
      </p:sp>
    </p:spTree>
    <p:extLst>
      <p:ext uri="{BB962C8B-B14F-4D97-AF65-F5344CB8AC3E}">
        <p14:creationId xmlns:p14="http://schemas.microsoft.com/office/powerpoint/2010/main" val="32300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need to create millions of objects of the same family in a loop. The app runs fine on my system but gets out of memory exception in my friend's machine. What is the issue and how can we improve our design.</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Flyweight </a:t>
            </a:r>
          </a:p>
        </p:txBody>
      </p:sp>
    </p:spTree>
    <p:extLst>
      <p:ext uri="{BB962C8B-B14F-4D97-AF65-F5344CB8AC3E}">
        <p14:creationId xmlns:p14="http://schemas.microsoft.com/office/powerpoint/2010/main" val="252786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86063" y="2295748"/>
            <a:ext cx="10583779" cy="165061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are designing a web programming framework. we need to initialize the logging, alerting, monitoring, app settings configurations provided by user at web app startup while hiding the complexity of object initialization from end user.</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786063" y="4249191"/>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Builder</a:t>
            </a:r>
          </a:p>
        </p:txBody>
      </p:sp>
    </p:spTree>
    <p:extLst>
      <p:ext uri="{BB962C8B-B14F-4D97-AF65-F5344CB8AC3E}">
        <p14:creationId xmlns:p14="http://schemas.microsoft.com/office/powerpoint/2010/main" val="213646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We are developing a calculator, which provides user the ability to add, sub, div and </a:t>
            </a:r>
            <a:r>
              <a:rPr lang="en-US" sz="2800" dirty="0" err="1"/>
              <a:t>mul</a:t>
            </a:r>
            <a:r>
              <a:rPr lang="en-US" sz="2800" dirty="0"/>
              <a:t> the two numbers. User like to perform all the operations before they see the result. They also like to undo their last operation/s if they have done some mistakes on the go. How can we design such system.</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Command  </a:t>
            </a:r>
          </a:p>
        </p:txBody>
      </p:sp>
    </p:spTree>
    <p:extLst>
      <p:ext uri="{BB962C8B-B14F-4D97-AF65-F5344CB8AC3E}">
        <p14:creationId xmlns:p14="http://schemas.microsoft.com/office/powerpoint/2010/main" val="117655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have a function in our ecommerce application that is meant to be used only by admins and super admins. How we can implement these policies without changing this function’s code.</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Proxy </a:t>
            </a:r>
          </a:p>
        </p:txBody>
      </p:sp>
    </p:spTree>
    <p:extLst>
      <p:ext uri="{BB962C8B-B14F-4D97-AF65-F5344CB8AC3E}">
        <p14:creationId xmlns:p14="http://schemas.microsoft.com/office/powerpoint/2010/main" val="12921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099389"/>
          </a:xfrm>
          <a:prstGeom prst="rect">
            <a:avLst/>
          </a:prstGeom>
        </p:spPr>
        <p:txBody>
          <a:bodyPr vert="horz" lIns="91440" tIns="45720" rIns="91440" bIns="45720" rtlCol="0" anchor="t">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We like to create a ice-cream shop website. While designing the business objects, we ended up creating tons of classes with slight variation. </a:t>
            </a:r>
          </a:p>
          <a:p>
            <a:pPr algn="l"/>
            <a:r>
              <a:rPr lang="en-US" sz="3600" dirty="0"/>
              <a:t>Example one for ice-cream with chocolate and one without, one with strawberry's and another without. How can we solve this problem?</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423211"/>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Decorator </a:t>
            </a:r>
          </a:p>
        </p:txBody>
      </p:sp>
    </p:spTree>
    <p:extLst>
      <p:ext uri="{BB962C8B-B14F-4D97-AF65-F5344CB8AC3E}">
        <p14:creationId xmlns:p14="http://schemas.microsoft.com/office/powerpoint/2010/main" val="81550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654B02A5-F3C7-4C34-9AFA-078E2EDDF1A3}"/>
              </a:ext>
            </a:extLst>
          </p:cNvPr>
          <p:cNvPicPr>
            <a:picLocks noGrp="1" noChangeAspect="1"/>
          </p:cNvPicPr>
          <p:nvPr>
            <p:ph idx="1"/>
          </p:nvPr>
        </p:nvPicPr>
        <p:blipFill>
          <a:blip r:embed="rId2"/>
          <a:stretch>
            <a:fillRect/>
          </a:stretch>
        </p:blipFill>
        <p:spPr>
          <a:xfrm>
            <a:off x="1227304" y="918546"/>
            <a:ext cx="9953776" cy="4979334"/>
          </a:xfrm>
          <a:prstGeom prst="rect">
            <a:avLst/>
          </a:prstGeom>
        </p:spPr>
      </p:pic>
    </p:spTree>
    <p:extLst>
      <p:ext uri="{BB962C8B-B14F-4D97-AF65-F5344CB8AC3E}">
        <p14:creationId xmlns:p14="http://schemas.microsoft.com/office/powerpoint/2010/main" val="3669999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41947" y="1832494"/>
            <a:ext cx="10708106" cy="2792169"/>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We are developing a new List type which will have different sorting algorithm (</a:t>
            </a:r>
            <a:r>
              <a:rPr lang="en-US" sz="2800" dirty="0" err="1"/>
              <a:t>BrickSort</a:t>
            </a:r>
            <a:r>
              <a:rPr lang="en-US" sz="2800" dirty="0"/>
              <a:t>, </a:t>
            </a:r>
            <a:r>
              <a:rPr lang="en-US" sz="2800" dirty="0" err="1"/>
              <a:t>BubbleSort</a:t>
            </a:r>
            <a:r>
              <a:rPr lang="en-US" sz="2800" dirty="0"/>
              <a:t>) and its display algorithm (single line with space , multiple lines). </a:t>
            </a:r>
          </a:p>
          <a:p>
            <a:pPr algn="l"/>
            <a:r>
              <a:rPr lang="en-US" sz="2800" dirty="0"/>
              <a:t>Example </a:t>
            </a:r>
          </a:p>
          <a:p>
            <a:pPr algn="l"/>
            <a:r>
              <a:rPr lang="en-US" sz="2800" dirty="0"/>
              <a:t>If user selects list1 Brick Sort with single line display will be used.</a:t>
            </a:r>
          </a:p>
          <a:p>
            <a:pPr algn="l"/>
            <a:r>
              <a:rPr lang="en-US" sz="2800" dirty="0"/>
              <a:t>If user selects list2 Bubble Sort will multiple lines should be used. </a:t>
            </a:r>
          </a:p>
          <a:p>
            <a:pPr algn="l"/>
            <a:r>
              <a:rPr lang="en-US" sz="2800" dirty="0"/>
              <a:t>If user selects list3 Brick Sort will multiple lines should be used. </a:t>
            </a:r>
          </a:p>
          <a:p>
            <a:pPr algn="l"/>
            <a:r>
              <a:rPr lang="en-US" sz="2800" dirty="0"/>
              <a:t>How can we design such a system while considering code reusability of algorithms</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741947" y="4896345"/>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Strategy </a:t>
            </a:r>
          </a:p>
        </p:txBody>
      </p:sp>
    </p:spTree>
    <p:extLst>
      <p:ext uri="{BB962C8B-B14F-4D97-AF65-F5344CB8AC3E}">
        <p14:creationId xmlns:p14="http://schemas.microsoft.com/office/powerpoint/2010/main" val="2590509689"/>
      </p:ext>
    </p:extLst>
  </p:cSld>
  <p:clrMapOvr>
    <a:masterClrMapping/>
  </p:clrMapOvr>
  <mc:AlternateContent xmlns:mc="http://schemas.openxmlformats.org/markup-compatibility/2006" xmlns:p14="http://schemas.microsoft.com/office/powerpoint/2010/main">
    <mc:Choice Requires="p14">
      <p:transition spd="slow" p14:dur="2000" advTm="3751"/>
    </mc:Choice>
    <mc:Fallback xmlns="">
      <p:transition spd="slow" advTm="37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707992" y="854214"/>
            <a:ext cx="6075679" cy="2166615"/>
          </a:xfrm>
        </p:spPr>
        <p:txBody>
          <a:bodyPr anchor="b">
            <a:normAutofit/>
          </a:bodyPr>
          <a:lstStyle/>
          <a:p>
            <a:pPr algn="l"/>
            <a:r>
              <a:rPr lang="en-US" sz="7200" dirty="0"/>
              <a:t>Behavioral Patterns</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506721" y="1544609"/>
            <a:ext cx="6040106" cy="4188812"/>
          </a:xfrm>
        </p:spPr>
        <p:txBody>
          <a:bodyPr anchor="t">
            <a:normAutofit/>
          </a:bodyPr>
          <a:lstStyle/>
          <a:p>
            <a:pPr marL="342900" indent="-342900" algn="l">
              <a:buFont typeface="Arial" panose="020B0604020202020204" pitchFamily="34" charset="0"/>
              <a:buChar char="•"/>
            </a:pPr>
            <a:r>
              <a:rPr lang="en-US" sz="2000" dirty="0"/>
              <a:t>Chain of responsibility</a:t>
            </a:r>
          </a:p>
          <a:p>
            <a:pPr marL="342900" indent="-342900" algn="l">
              <a:buFont typeface="Arial" panose="020B0604020202020204" pitchFamily="34" charset="0"/>
              <a:buChar char="•"/>
            </a:pPr>
            <a:r>
              <a:rPr lang="en-US" sz="2000" dirty="0"/>
              <a:t>Command</a:t>
            </a:r>
          </a:p>
          <a:p>
            <a:pPr marL="342900" indent="-342900" algn="l">
              <a:buFont typeface="Arial" panose="020B0604020202020204" pitchFamily="34" charset="0"/>
              <a:buChar char="•"/>
            </a:pPr>
            <a:r>
              <a:rPr lang="en-US" sz="2000" dirty="0"/>
              <a:t>Observer</a:t>
            </a:r>
          </a:p>
          <a:p>
            <a:pPr marL="342900" indent="-342900" algn="l">
              <a:buFont typeface="Arial" panose="020B0604020202020204" pitchFamily="34" charset="0"/>
              <a:buChar char="•"/>
            </a:pPr>
            <a:r>
              <a:rPr lang="en-US" sz="2000" dirty="0"/>
              <a:t>Strategy</a:t>
            </a:r>
          </a:p>
          <a:p>
            <a:pPr marL="342900" indent="-342900" algn="l">
              <a:buFont typeface="Arial" panose="020B0604020202020204" pitchFamily="34" charset="0"/>
              <a:buChar char="•"/>
            </a:pPr>
            <a:r>
              <a:rPr lang="en-US" sz="2000" dirty="0"/>
              <a:t>Template Method</a:t>
            </a:r>
          </a:p>
        </p:txBody>
      </p:sp>
      <p:sp>
        <p:nvSpPr>
          <p:cNvPr id="8" name="Subtitle 2">
            <a:extLst>
              <a:ext uri="{FF2B5EF4-FFF2-40B4-BE49-F238E27FC236}">
                <a16:creationId xmlns:a16="http://schemas.microsoft.com/office/drawing/2014/main" id="{087D1082-B582-4686-A682-ED2E02AC0988}"/>
              </a:ext>
            </a:extLst>
          </p:cNvPr>
          <p:cNvSpPr txBox="1">
            <a:spLocks/>
          </p:cNvSpPr>
          <p:nvPr/>
        </p:nvSpPr>
        <p:spPr>
          <a:xfrm>
            <a:off x="838468" y="3644104"/>
            <a:ext cx="3873900" cy="22791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0" i="0" dirty="0">
                <a:solidFill>
                  <a:srgbClr val="525960"/>
                </a:solidFill>
                <a:effectLst/>
                <a:latin typeface="-apple-system"/>
              </a:rPr>
              <a:t>Behavior patterns are concerned with algorithms and the assignment of responsibilities between objects.</a:t>
            </a:r>
            <a:endParaRPr lang="en-US" dirty="0"/>
          </a:p>
        </p:txBody>
      </p:sp>
    </p:spTree>
    <p:extLst>
      <p:ext uri="{BB962C8B-B14F-4D97-AF65-F5344CB8AC3E}">
        <p14:creationId xmlns:p14="http://schemas.microsoft.com/office/powerpoint/2010/main" val="2394872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712002" y="1319464"/>
            <a:ext cx="6075679" cy="1107808"/>
          </a:xfrm>
        </p:spPr>
        <p:txBody>
          <a:bodyPr anchor="b">
            <a:normAutofit/>
          </a:bodyPr>
          <a:lstStyle/>
          <a:p>
            <a:pPr algn="l"/>
            <a:r>
              <a:rPr lang="en-US" sz="7200" dirty="0"/>
              <a:t>Observer</a:t>
            </a:r>
          </a:p>
        </p:txBody>
      </p:sp>
      <p:pic>
        <p:nvPicPr>
          <p:cNvPr id="4" name="Picture 3">
            <a:extLst>
              <a:ext uri="{FF2B5EF4-FFF2-40B4-BE49-F238E27FC236}">
                <a16:creationId xmlns:a16="http://schemas.microsoft.com/office/drawing/2014/main" id="{7CCEE920-CD75-47A1-A01A-F78E1366D653}"/>
              </a:ext>
            </a:extLst>
          </p:cNvPr>
          <p:cNvPicPr>
            <a:picLocks noChangeAspect="1"/>
          </p:cNvPicPr>
          <p:nvPr/>
        </p:nvPicPr>
        <p:blipFill>
          <a:blip r:embed="rId2"/>
          <a:stretch>
            <a:fillRect/>
          </a:stretch>
        </p:blipFill>
        <p:spPr>
          <a:xfrm>
            <a:off x="4676274" y="819262"/>
            <a:ext cx="6870553" cy="5140380"/>
          </a:xfrm>
          <a:prstGeom prst="rect">
            <a:avLst/>
          </a:prstGeom>
        </p:spPr>
      </p:pic>
      <p:sp>
        <p:nvSpPr>
          <p:cNvPr id="10" name="Subtitle 2">
            <a:extLst>
              <a:ext uri="{FF2B5EF4-FFF2-40B4-BE49-F238E27FC236}">
                <a16:creationId xmlns:a16="http://schemas.microsoft.com/office/drawing/2014/main" id="{C1EA0A46-CC5F-4878-9E82-FD62FA2E0195}"/>
              </a:ext>
            </a:extLst>
          </p:cNvPr>
          <p:cNvSpPr txBox="1">
            <a:spLocks/>
          </p:cNvSpPr>
          <p:nvPr/>
        </p:nvSpPr>
        <p:spPr>
          <a:xfrm>
            <a:off x="641774" y="2927474"/>
            <a:ext cx="4739221" cy="308956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The observer pattern is a software design pattern in which an object, named the subject, maintains a list of its dependents, called observers, and notifies them automatically of any state changes, usually by calling one of their methods.</a:t>
            </a:r>
          </a:p>
        </p:txBody>
      </p:sp>
    </p:spTree>
    <p:extLst>
      <p:ext uri="{BB962C8B-B14F-4D97-AF65-F5344CB8AC3E}">
        <p14:creationId xmlns:p14="http://schemas.microsoft.com/office/powerpoint/2010/main" val="4263331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Observer pattern can be used for developing flexible notification system. We may add new notification type (example email, phone etc.) by subscribing to the notification event/ subject and unsubscribe for removal. Thus, making sure we are doing changes at minimal places.</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 </a:t>
            </a:r>
          </a:p>
        </p:txBody>
      </p:sp>
    </p:spTree>
    <p:extLst>
      <p:ext uri="{BB962C8B-B14F-4D97-AF65-F5344CB8AC3E}">
        <p14:creationId xmlns:p14="http://schemas.microsoft.com/office/powerpoint/2010/main" val="17287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712002" y="1319464"/>
            <a:ext cx="6075679" cy="1107808"/>
          </a:xfrm>
        </p:spPr>
        <p:txBody>
          <a:bodyPr anchor="b">
            <a:normAutofit/>
          </a:bodyPr>
          <a:lstStyle/>
          <a:p>
            <a:pPr algn="l"/>
            <a:r>
              <a:rPr lang="en-US" sz="7200" dirty="0"/>
              <a:t>Strategy</a:t>
            </a:r>
          </a:p>
        </p:txBody>
      </p:sp>
      <p:pic>
        <p:nvPicPr>
          <p:cNvPr id="5" name="Picture 4">
            <a:extLst>
              <a:ext uri="{FF2B5EF4-FFF2-40B4-BE49-F238E27FC236}">
                <a16:creationId xmlns:a16="http://schemas.microsoft.com/office/drawing/2014/main" id="{56D10889-E33A-4F73-8A3E-284B332B2FC7}"/>
              </a:ext>
            </a:extLst>
          </p:cNvPr>
          <p:cNvPicPr>
            <a:picLocks noChangeAspect="1"/>
          </p:cNvPicPr>
          <p:nvPr/>
        </p:nvPicPr>
        <p:blipFill>
          <a:blip r:embed="rId3"/>
          <a:stretch>
            <a:fillRect/>
          </a:stretch>
        </p:blipFill>
        <p:spPr>
          <a:xfrm>
            <a:off x="3858126" y="721151"/>
            <a:ext cx="7688701" cy="5373278"/>
          </a:xfrm>
          <a:prstGeom prst="rect">
            <a:avLst/>
          </a:prstGeom>
        </p:spPr>
      </p:pic>
      <p:sp>
        <p:nvSpPr>
          <p:cNvPr id="11" name="Subtitle 2">
            <a:extLst>
              <a:ext uri="{FF2B5EF4-FFF2-40B4-BE49-F238E27FC236}">
                <a16:creationId xmlns:a16="http://schemas.microsoft.com/office/drawing/2014/main" id="{AB90808A-257A-49FB-982C-514DB74A996B}"/>
              </a:ext>
            </a:extLst>
          </p:cNvPr>
          <p:cNvSpPr txBox="1">
            <a:spLocks/>
          </p:cNvSpPr>
          <p:nvPr/>
        </p:nvSpPr>
        <p:spPr>
          <a:xfrm>
            <a:off x="804244" y="2655472"/>
            <a:ext cx="4739221" cy="308956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In computer programming, the strategy pattern is a behavioral software design pattern that enables selecting an algorithm at runtime. </a:t>
            </a:r>
          </a:p>
        </p:txBody>
      </p:sp>
    </p:spTree>
    <p:extLst>
      <p:ext uri="{BB962C8B-B14F-4D97-AF65-F5344CB8AC3E}">
        <p14:creationId xmlns:p14="http://schemas.microsoft.com/office/powerpoint/2010/main" val="2344396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2111664"/>
            <a:ext cx="10479505" cy="2127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Strategy pattern can be used in payment system. We can have two payment strategy like credit card strategy and </a:t>
            </a:r>
            <a:r>
              <a:rPr lang="en-US" sz="2800" dirty="0" err="1"/>
              <a:t>paypal</a:t>
            </a:r>
            <a:r>
              <a:rPr lang="en-US" sz="2800" dirty="0"/>
              <a:t> strategy and provide the implementation in runtime without code </a:t>
            </a:r>
            <a:r>
              <a:rPr lang="en-US" sz="2800" dirty="0" err="1"/>
              <a:t>duplicacy</a:t>
            </a:r>
            <a:r>
              <a:rPr lang="en-US" sz="2800" dirty="0"/>
              <a:t>.</a:t>
            </a:r>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 </a:t>
            </a:r>
          </a:p>
        </p:txBody>
      </p:sp>
    </p:spTree>
    <p:extLst>
      <p:ext uri="{BB962C8B-B14F-4D97-AF65-F5344CB8AC3E}">
        <p14:creationId xmlns:p14="http://schemas.microsoft.com/office/powerpoint/2010/main" val="429332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AB90808A-257A-49FB-982C-514DB74A996B}"/>
              </a:ext>
            </a:extLst>
          </p:cNvPr>
          <p:cNvSpPr txBox="1">
            <a:spLocks/>
          </p:cNvSpPr>
          <p:nvPr/>
        </p:nvSpPr>
        <p:spPr>
          <a:xfrm>
            <a:off x="5795210" y="1389630"/>
            <a:ext cx="5360147" cy="345503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Chain of Responsibility is a behavioral design pattern that lets you pass requests along a chain of handlers. Upon receiving a request, each handler decides either to process the request or to pass it to the next handler in the chain.</a:t>
            </a:r>
          </a:p>
        </p:txBody>
      </p:sp>
      <p:sp>
        <p:nvSpPr>
          <p:cNvPr id="12" name="Title 1">
            <a:extLst>
              <a:ext uri="{FF2B5EF4-FFF2-40B4-BE49-F238E27FC236}">
                <a16:creationId xmlns:a16="http://schemas.microsoft.com/office/drawing/2014/main" id="{0893D3F9-4A7D-44B1-B559-09849793B292}"/>
              </a:ext>
            </a:extLst>
          </p:cNvPr>
          <p:cNvSpPr>
            <a:spLocks noGrp="1"/>
          </p:cNvSpPr>
          <p:nvPr>
            <p:ph type="ctrTitle"/>
          </p:nvPr>
        </p:nvSpPr>
        <p:spPr>
          <a:xfrm>
            <a:off x="804245" y="833539"/>
            <a:ext cx="5111282" cy="1107808"/>
          </a:xfrm>
        </p:spPr>
        <p:txBody>
          <a:bodyPr anchor="b">
            <a:noAutofit/>
          </a:bodyPr>
          <a:lstStyle/>
          <a:p>
            <a:pPr algn="l"/>
            <a:r>
              <a:rPr lang="en-US" sz="3600" b="1" dirty="0"/>
              <a:t>Chain of Responsibility</a:t>
            </a:r>
          </a:p>
        </p:txBody>
      </p:sp>
      <p:sp>
        <p:nvSpPr>
          <p:cNvPr id="6" name="AutoShape 2" descr="Handlers are lined-up one by one, forming a chain">
            <a:extLst>
              <a:ext uri="{FF2B5EF4-FFF2-40B4-BE49-F238E27FC236}">
                <a16:creationId xmlns:a16="http://schemas.microsoft.com/office/drawing/2014/main" id="{AC492E70-D9B8-4B74-9AA7-71B5FB2328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C234DDB3-B179-4D1B-8046-2AFDE54FB928}"/>
              </a:ext>
            </a:extLst>
          </p:cNvPr>
          <p:cNvPicPr>
            <a:picLocks noChangeAspect="1"/>
          </p:cNvPicPr>
          <p:nvPr/>
        </p:nvPicPr>
        <p:blipFill>
          <a:blip r:embed="rId3"/>
          <a:stretch>
            <a:fillRect/>
          </a:stretch>
        </p:blipFill>
        <p:spPr>
          <a:xfrm>
            <a:off x="716590" y="4554183"/>
            <a:ext cx="10755420" cy="1528286"/>
          </a:xfrm>
          <a:prstGeom prst="rect">
            <a:avLst/>
          </a:prstGeom>
        </p:spPr>
      </p:pic>
    </p:spTree>
    <p:extLst>
      <p:ext uri="{BB962C8B-B14F-4D97-AF65-F5344CB8AC3E}">
        <p14:creationId xmlns:p14="http://schemas.microsoft.com/office/powerpoint/2010/main" val="2785996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10507579" cy="4044494"/>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u="sng" dirty="0"/>
              <a:t>order processing system</a:t>
            </a:r>
          </a:p>
          <a:p>
            <a:pPr algn="l"/>
            <a:r>
              <a:rPr lang="en-US" sz="2800" b="1" dirty="0"/>
              <a:t>Problem</a:t>
            </a:r>
            <a:r>
              <a:rPr lang="en-US" sz="2800" dirty="0"/>
              <a:t> : complex, less maintainable and less testable pieces of code</a:t>
            </a:r>
          </a:p>
          <a:p>
            <a:pPr algn="l"/>
            <a:endParaRPr lang="en-US" sz="2800" dirty="0"/>
          </a:p>
          <a:p>
            <a:pPr algn="l"/>
            <a:r>
              <a:rPr lang="en-US" sz="2800" b="1" dirty="0"/>
              <a:t>Solution: </a:t>
            </a:r>
            <a:r>
              <a:rPr lang="en-US" sz="2800" dirty="0"/>
              <a:t>Chain of responsibility can be used to plug and play all the preprocessor components like authentication, authorization, validation and caching that needs to be happened before a request reaches to the order processing system example. </a:t>
            </a:r>
          </a:p>
          <a:p>
            <a:pPr algn="l"/>
            <a:r>
              <a:rPr lang="en-US" sz="2800" dirty="0"/>
              <a:t>1. If any of the preprocessors failed the request will be dropped immediately.</a:t>
            </a:r>
          </a:p>
          <a:p>
            <a:pPr algn="l"/>
            <a:r>
              <a:rPr lang="en-US" sz="2800" dirty="0"/>
              <a:t>2. We can change the order of execution of preprocessors anytime.</a:t>
            </a:r>
          </a:p>
          <a:p>
            <a:pPr algn="l"/>
            <a:r>
              <a:rPr lang="en-US" sz="1900" dirty="0"/>
              <a:t>Another example is </a:t>
            </a:r>
            <a:r>
              <a:rPr lang="en-US" sz="1900" dirty="0" err="1"/>
              <a:t>devops</a:t>
            </a:r>
            <a:r>
              <a:rPr lang="en-US" sz="1900" dirty="0"/>
              <a:t> pipeline steps.</a:t>
            </a:r>
          </a:p>
          <a:p>
            <a:pPr algn="l"/>
            <a:endParaRPr lang="en-US" sz="2800" dirty="0"/>
          </a:p>
          <a:p>
            <a:pPr algn="l"/>
            <a:endParaRPr lang="en-US" sz="2800" dirty="0"/>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 </a:t>
            </a:r>
          </a:p>
        </p:txBody>
      </p:sp>
    </p:spTree>
    <p:extLst>
      <p:ext uri="{BB962C8B-B14F-4D97-AF65-F5344CB8AC3E}">
        <p14:creationId xmlns:p14="http://schemas.microsoft.com/office/powerpoint/2010/main" val="397358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893D3F9-4A7D-44B1-B559-09849793B292}"/>
              </a:ext>
            </a:extLst>
          </p:cNvPr>
          <p:cNvSpPr>
            <a:spLocks noGrp="1"/>
          </p:cNvSpPr>
          <p:nvPr>
            <p:ph type="ctrTitle"/>
          </p:nvPr>
        </p:nvSpPr>
        <p:spPr>
          <a:xfrm>
            <a:off x="784192" y="704684"/>
            <a:ext cx="5111282" cy="1107808"/>
          </a:xfrm>
        </p:spPr>
        <p:txBody>
          <a:bodyPr anchor="b">
            <a:noAutofit/>
          </a:bodyPr>
          <a:lstStyle/>
          <a:p>
            <a:pPr algn="l"/>
            <a:r>
              <a:rPr lang="en-US" sz="4400" b="1" dirty="0"/>
              <a:t>Template</a:t>
            </a:r>
            <a:r>
              <a:rPr lang="en-US" sz="3600" dirty="0"/>
              <a:t> </a:t>
            </a:r>
          </a:p>
        </p:txBody>
      </p:sp>
      <p:sp>
        <p:nvSpPr>
          <p:cNvPr id="6" name="AutoShape 2" descr="Handlers are lined-up one by one, forming a chain">
            <a:extLst>
              <a:ext uri="{FF2B5EF4-FFF2-40B4-BE49-F238E27FC236}">
                <a16:creationId xmlns:a16="http://schemas.microsoft.com/office/drawing/2014/main" id="{AC492E70-D9B8-4B74-9AA7-71B5FB2328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520607BD-1161-4D2F-A42F-F58DFCF5DB00}"/>
              </a:ext>
            </a:extLst>
          </p:cNvPr>
          <p:cNvPicPr>
            <a:picLocks noChangeAspect="1"/>
          </p:cNvPicPr>
          <p:nvPr/>
        </p:nvPicPr>
        <p:blipFill>
          <a:blip r:embed="rId3"/>
          <a:stretch>
            <a:fillRect/>
          </a:stretch>
        </p:blipFill>
        <p:spPr>
          <a:xfrm>
            <a:off x="5149630" y="659876"/>
            <a:ext cx="6308215" cy="5439266"/>
          </a:xfrm>
          <a:prstGeom prst="rect">
            <a:avLst/>
          </a:prstGeom>
        </p:spPr>
      </p:pic>
      <p:sp>
        <p:nvSpPr>
          <p:cNvPr id="13" name="Subtitle 2">
            <a:extLst>
              <a:ext uri="{FF2B5EF4-FFF2-40B4-BE49-F238E27FC236}">
                <a16:creationId xmlns:a16="http://schemas.microsoft.com/office/drawing/2014/main" id="{1CEB9FB1-C2BA-40E4-944B-B471612072C4}"/>
              </a:ext>
            </a:extLst>
          </p:cNvPr>
          <p:cNvSpPr txBox="1">
            <a:spLocks/>
          </p:cNvSpPr>
          <p:nvPr/>
        </p:nvSpPr>
        <p:spPr>
          <a:xfrm>
            <a:off x="702070" y="2509022"/>
            <a:ext cx="4712142" cy="345503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Template Method is a behavioral design pattern that defines the skeleton of an algorithm in the superclass but lets subclasses override specific steps of the algorithm without changing its structure.</a:t>
            </a:r>
          </a:p>
        </p:txBody>
      </p:sp>
    </p:spTree>
    <p:extLst>
      <p:ext uri="{BB962C8B-B14F-4D97-AF65-F5344CB8AC3E}">
        <p14:creationId xmlns:p14="http://schemas.microsoft.com/office/powerpoint/2010/main" val="2109483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810126" y="1915148"/>
            <a:ext cx="4588042" cy="404449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Problem</a:t>
            </a:r>
            <a:r>
              <a:rPr lang="en-US" sz="2800" dirty="0"/>
              <a:t> :While working on various document data extractor we noticed that all of them does the similar stuff. Would it not nice to separate the common code to remove the code duplication and provide program a structure for all types.</a:t>
            </a:r>
          </a:p>
          <a:p>
            <a:pPr algn="l"/>
            <a:endParaRPr lang="en-US" sz="2800" dirty="0"/>
          </a:p>
          <a:p>
            <a:pPr algn="l"/>
            <a:endParaRPr lang="en-US" sz="2800" dirty="0"/>
          </a:p>
          <a:p>
            <a:pPr algn="l"/>
            <a:endParaRPr lang="en-US" sz="2800" dirty="0"/>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 </a:t>
            </a:r>
          </a:p>
        </p:txBody>
      </p:sp>
      <p:pic>
        <p:nvPicPr>
          <p:cNvPr id="4" name="Picture 3">
            <a:extLst>
              <a:ext uri="{FF2B5EF4-FFF2-40B4-BE49-F238E27FC236}">
                <a16:creationId xmlns:a16="http://schemas.microsoft.com/office/drawing/2014/main" id="{B44472B3-61D2-4C73-86B6-D8F84CF072EE}"/>
              </a:ext>
            </a:extLst>
          </p:cNvPr>
          <p:cNvPicPr>
            <a:picLocks noChangeAspect="1"/>
          </p:cNvPicPr>
          <p:nvPr/>
        </p:nvPicPr>
        <p:blipFill>
          <a:blip r:embed="rId2"/>
          <a:stretch>
            <a:fillRect/>
          </a:stretch>
        </p:blipFill>
        <p:spPr>
          <a:xfrm>
            <a:off x="5325979" y="1093401"/>
            <a:ext cx="6193416" cy="4666829"/>
          </a:xfrm>
          <a:prstGeom prst="rect">
            <a:avLst/>
          </a:prstGeom>
        </p:spPr>
      </p:pic>
    </p:spTree>
    <p:extLst>
      <p:ext uri="{BB962C8B-B14F-4D97-AF65-F5344CB8AC3E}">
        <p14:creationId xmlns:p14="http://schemas.microsoft.com/office/powerpoint/2010/main" val="419523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8F49AB-B757-4E34-BA86-52916F36D1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93EFFFA-EC6B-415D-B4CF-9851D7851C92}"/>
              </a:ext>
            </a:extLst>
          </p:cNvPr>
          <p:cNvPicPr>
            <a:picLocks noChangeAspect="1"/>
          </p:cNvPicPr>
          <p:nvPr/>
        </p:nvPicPr>
        <p:blipFill>
          <a:blip r:embed="rId2"/>
          <a:stretch>
            <a:fillRect/>
          </a:stretch>
        </p:blipFill>
        <p:spPr>
          <a:xfrm>
            <a:off x="631800" y="614680"/>
            <a:ext cx="10926692" cy="5684520"/>
          </a:xfrm>
          <a:prstGeom prst="rect">
            <a:avLst/>
          </a:prstGeom>
        </p:spPr>
      </p:pic>
    </p:spTree>
    <p:extLst>
      <p:ext uri="{BB962C8B-B14F-4D97-AF65-F5344CB8AC3E}">
        <p14:creationId xmlns:p14="http://schemas.microsoft.com/office/powerpoint/2010/main" val="285571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893D3F9-4A7D-44B1-B559-09849793B292}"/>
              </a:ext>
            </a:extLst>
          </p:cNvPr>
          <p:cNvSpPr>
            <a:spLocks noGrp="1"/>
          </p:cNvSpPr>
          <p:nvPr>
            <p:ph type="ctrTitle"/>
          </p:nvPr>
        </p:nvSpPr>
        <p:spPr>
          <a:xfrm>
            <a:off x="784192" y="704684"/>
            <a:ext cx="5111282" cy="1107808"/>
          </a:xfrm>
        </p:spPr>
        <p:txBody>
          <a:bodyPr anchor="b">
            <a:noAutofit/>
          </a:bodyPr>
          <a:lstStyle/>
          <a:p>
            <a:pPr algn="l"/>
            <a:r>
              <a:rPr lang="en-US" sz="4400" b="1" dirty="0"/>
              <a:t>Command</a:t>
            </a:r>
            <a:r>
              <a:rPr lang="en-US" sz="3600" dirty="0"/>
              <a:t> </a:t>
            </a:r>
          </a:p>
        </p:txBody>
      </p:sp>
      <p:sp>
        <p:nvSpPr>
          <p:cNvPr id="6" name="AutoShape 2" descr="Handlers are lined-up one by one, forming a chain">
            <a:extLst>
              <a:ext uri="{FF2B5EF4-FFF2-40B4-BE49-F238E27FC236}">
                <a16:creationId xmlns:a16="http://schemas.microsoft.com/office/drawing/2014/main" id="{AC492E70-D9B8-4B74-9AA7-71B5FB2328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Subtitle 2">
            <a:extLst>
              <a:ext uri="{FF2B5EF4-FFF2-40B4-BE49-F238E27FC236}">
                <a16:creationId xmlns:a16="http://schemas.microsoft.com/office/drawing/2014/main" id="{1CEB9FB1-C2BA-40E4-944B-B471612072C4}"/>
              </a:ext>
            </a:extLst>
          </p:cNvPr>
          <p:cNvSpPr txBox="1">
            <a:spLocks/>
          </p:cNvSpPr>
          <p:nvPr/>
        </p:nvSpPr>
        <p:spPr>
          <a:xfrm>
            <a:off x="784192" y="1988877"/>
            <a:ext cx="10439172" cy="345503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Command is a behavioral design pattern that turns a request into a stand-alone object that contains all information about the request. This transformation lets you pass requests as a method arguments, delay or queue a request’s execution, and support undoable operations.</a:t>
            </a:r>
          </a:p>
        </p:txBody>
      </p:sp>
      <p:pic>
        <p:nvPicPr>
          <p:cNvPr id="4" name="Picture 3">
            <a:extLst>
              <a:ext uri="{FF2B5EF4-FFF2-40B4-BE49-F238E27FC236}">
                <a16:creationId xmlns:a16="http://schemas.microsoft.com/office/drawing/2014/main" id="{AB51388A-C268-4166-B474-A20E9D9A69B2}"/>
              </a:ext>
            </a:extLst>
          </p:cNvPr>
          <p:cNvPicPr>
            <a:picLocks noChangeAspect="1"/>
          </p:cNvPicPr>
          <p:nvPr/>
        </p:nvPicPr>
        <p:blipFill>
          <a:blip r:embed="rId3"/>
          <a:stretch>
            <a:fillRect/>
          </a:stretch>
        </p:blipFill>
        <p:spPr>
          <a:xfrm>
            <a:off x="1116838" y="3368842"/>
            <a:ext cx="10106526" cy="2784474"/>
          </a:xfrm>
          <a:prstGeom prst="rect">
            <a:avLst/>
          </a:prstGeom>
        </p:spPr>
      </p:pic>
    </p:spTree>
    <p:extLst>
      <p:ext uri="{BB962C8B-B14F-4D97-AF65-F5344CB8AC3E}">
        <p14:creationId xmlns:p14="http://schemas.microsoft.com/office/powerpoint/2010/main" val="1400958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688575" y="403096"/>
            <a:ext cx="5913388" cy="1209219"/>
          </a:xfrm>
        </p:spPr>
        <p:txBody>
          <a:bodyPr anchor="b">
            <a:normAutofit/>
          </a:bodyPr>
          <a:lstStyle/>
          <a:p>
            <a:pPr algn="l"/>
            <a:r>
              <a:rPr lang="en-US" dirty="0"/>
              <a:t>Use cases</a:t>
            </a:r>
          </a:p>
        </p:txBody>
      </p:sp>
      <p:sp>
        <p:nvSpPr>
          <p:cNvPr id="13" name="Subtitle 2">
            <a:extLst>
              <a:ext uri="{FF2B5EF4-FFF2-40B4-BE49-F238E27FC236}">
                <a16:creationId xmlns:a16="http://schemas.microsoft.com/office/drawing/2014/main" id="{5D77DB4E-D62C-4EDA-BAD9-3E66C25D1B38}"/>
              </a:ext>
            </a:extLst>
          </p:cNvPr>
          <p:cNvSpPr txBox="1">
            <a:spLocks/>
          </p:cNvSpPr>
          <p:nvPr/>
        </p:nvSpPr>
        <p:spPr>
          <a:xfrm>
            <a:off x="759075" y="1915148"/>
            <a:ext cx="10530555" cy="404449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Automized customized pizza creator shop</a:t>
            </a:r>
          </a:p>
          <a:p>
            <a:pPr algn="l"/>
            <a:endParaRPr lang="en-US" sz="2800" dirty="0"/>
          </a:p>
          <a:p>
            <a:pPr algn="l"/>
            <a:r>
              <a:rPr lang="en-US" sz="2800" dirty="0"/>
              <a:t>This application asks user to tell how they like their pizza to be made. We store the order of their pizza component execution and send them to server where same execution happens. We can also store it in our system for future demands.</a:t>
            </a:r>
          </a:p>
          <a:p>
            <a:pPr algn="l"/>
            <a:endParaRPr lang="en-US" sz="2800" dirty="0"/>
          </a:p>
        </p:txBody>
      </p:sp>
      <p:sp>
        <p:nvSpPr>
          <p:cNvPr id="9" name="Subtitle 2">
            <a:extLst>
              <a:ext uri="{FF2B5EF4-FFF2-40B4-BE49-F238E27FC236}">
                <a16:creationId xmlns:a16="http://schemas.microsoft.com/office/drawing/2014/main" id="{65DA3E00-D331-4C88-B7E1-BD56616B22E1}"/>
              </a:ext>
            </a:extLst>
          </p:cNvPr>
          <p:cNvSpPr txBox="1">
            <a:spLocks/>
          </p:cNvSpPr>
          <p:nvPr/>
        </p:nvSpPr>
        <p:spPr>
          <a:xfrm>
            <a:off x="810126" y="4627740"/>
            <a:ext cx="10479505" cy="104011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 </a:t>
            </a:r>
          </a:p>
        </p:txBody>
      </p:sp>
    </p:spTree>
    <p:extLst>
      <p:ext uri="{BB962C8B-B14F-4D97-AF65-F5344CB8AC3E}">
        <p14:creationId xmlns:p14="http://schemas.microsoft.com/office/powerpoint/2010/main" val="42408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B950-02E0-481E-A69A-D39A4E00C0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299B59-2230-41B9-9B41-350407AE10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268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8F49AB-B757-4E34-BA86-52916F36D1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C93E80-451D-4759-8A87-9CD6BAF6D031}"/>
              </a:ext>
            </a:extLst>
          </p:cNvPr>
          <p:cNvPicPr>
            <a:picLocks noChangeAspect="1"/>
          </p:cNvPicPr>
          <p:nvPr/>
        </p:nvPicPr>
        <p:blipFill>
          <a:blip r:embed="rId2"/>
          <a:stretch>
            <a:fillRect/>
          </a:stretch>
        </p:blipFill>
        <p:spPr>
          <a:xfrm>
            <a:off x="680720" y="623619"/>
            <a:ext cx="10906760" cy="5553344"/>
          </a:xfrm>
          <a:prstGeom prst="rect">
            <a:avLst/>
          </a:prstGeom>
        </p:spPr>
      </p:pic>
    </p:spTree>
    <p:extLst>
      <p:ext uri="{BB962C8B-B14F-4D97-AF65-F5344CB8AC3E}">
        <p14:creationId xmlns:p14="http://schemas.microsoft.com/office/powerpoint/2010/main" val="312919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856CB-99CD-41A4-9E40-0F629A739EBC}"/>
              </a:ext>
            </a:extLst>
          </p:cNvPr>
          <p:cNvSpPr>
            <a:spLocks noGrp="1"/>
          </p:cNvSpPr>
          <p:nvPr>
            <p:ph type="title"/>
          </p:nvPr>
        </p:nvSpPr>
        <p:spPr>
          <a:xfrm>
            <a:off x="5775961" y="962526"/>
            <a:ext cx="5384800" cy="3210689"/>
          </a:xfrm>
        </p:spPr>
        <p:txBody>
          <a:bodyPr vert="horz" lIns="91440" tIns="45720" rIns="91440" bIns="45720" rtlCol="0" anchor="b">
            <a:normAutofit/>
          </a:bodyPr>
          <a:lstStyle/>
          <a:p>
            <a:r>
              <a:rPr lang="en-US" sz="7200" kern="1200" dirty="0">
                <a:solidFill>
                  <a:schemeClr val="tx1"/>
                </a:solidFill>
                <a:latin typeface="+mj-lt"/>
                <a:ea typeface="+mj-ea"/>
                <a:cs typeface="+mj-cs"/>
              </a:rPr>
              <a:t>What is the problem?</a:t>
            </a:r>
          </a:p>
        </p:txBody>
      </p:sp>
      <p:pic>
        <p:nvPicPr>
          <p:cNvPr id="6" name="Picture 5" descr="Young businessman thinking">
            <a:extLst>
              <a:ext uri="{FF2B5EF4-FFF2-40B4-BE49-F238E27FC236}">
                <a16:creationId xmlns:a16="http://schemas.microsoft.com/office/drawing/2014/main" id="{FD73ADB7-5EE5-4404-B87B-5CFFAA1EE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695" y="839805"/>
            <a:ext cx="2276665" cy="5156186"/>
          </a:xfrm>
          <a:prstGeom prst="rect">
            <a:avLst/>
          </a:prstGeom>
        </p:spPr>
      </p:pic>
    </p:spTree>
    <p:extLst>
      <p:ext uri="{BB962C8B-B14F-4D97-AF65-F5344CB8AC3E}">
        <p14:creationId xmlns:p14="http://schemas.microsoft.com/office/powerpoint/2010/main" val="195728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Shape 118">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Right Triangle 1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399631" y="1381704"/>
            <a:ext cx="5958948" cy="4668576"/>
          </a:xfrm>
        </p:spPr>
        <p:txBody>
          <a:bodyPr anchor="t">
            <a:normAutofit/>
          </a:bodyPr>
          <a:lstStyle/>
          <a:p>
            <a:pPr algn="l"/>
            <a:r>
              <a:rPr lang="en-US" sz="3200" dirty="0"/>
              <a:t>Dirty Code</a:t>
            </a:r>
          </a:p>
          <a:p>
            <a:pPr algn="l"/>
            <a:endParaRPr lang="en-US" sz="3200" dirty="0"/>
          </a:p>
          <a:p>
            <a:pPr marL="457200" indent="-457200" algn="l">
              <a:buAutoNum type="arabicPeriod"/>
            </a:pPr>
            <a:r>
              <a:rPr lang="en-US" dirty="0"/>
              <a:t>Tight coupling.</a:t>
            </a:r>
          </a:p>
          <a:p>
            <a:pPr marL="457200" indent="-457200" algn="l">
              <a:buAutoNum type="arabicPeriod"/>
            </a:pPr>
            <a:r>
              <a:rPr lang="en-US" dirty="0"/>
              <a:t>Bad naming conventions and commenting.</a:t>
            </a:r>
          </a:p>
          <a:p>
            <a:pPr marL="457200" indent="-457200" algn="l">
              <a:buAutoNum type="arabicPeriod"/>
            </a:pPr>
            <a:r>
              <a:rPr lang="en-US" dirty="0"/>
              <a:t>Non optimized handling of objects creations and relationships.</a:t>
            </a:r>
          </a:p>
          <a:p>
            <a:pPr marL="457200" indent="-457200" algn="l">
              <a:buAutoNum type="arabicPeriod"/>
            </a:pPr>
            <a:r>
              <a:rPr lang="en-US" dirty="0"/>
              <a:t>When something changes, need to change at lot of places.</a:t>
            </a:r>
          </a:p>
          <a:p>
            <a:pPr marL="457200" indent="-457200" algn="l">
              <a:buAutoNum type="arabicPeriod"/>
            </a:pPr>
            <a:r>
              <a:rPr lang="en-US" dirty="0"/>
              <a:t>Performance issues.</a:t>
            </a:r>
          </a:p>
        </p:txBody>
      </p:sp>
      <p:pic>
        <p:nvPicPr>
          <p:cNvPr id="11" name="Graphic 10" descr="Newspaper">
            <a:extLst>
              <a:ext uri="{FF2B5EF4-FFF2-40B4-BE49-F238E27FC236}">
                <a16:creationId xmlns:a16="http://schemas.microsoft.com/office/drawing/2014/main" id="{D04DDB99-27EC-40D3-8FCA-783BDB8F16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421" y="1222719"/>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135501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Mop and bucket">
            <a:extLst>
              <a:ext uri="{FF2B5EF4-FFF2-40B4-BE49-F238E27FC236}">
                <a16:creationId xmlns:a16="http://schemas.microsoft.com/office/drawing/2014/main" id="{66C843CA-4040-47B4-A7C5-F15353BC03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108" name="Freeform: Shape 107">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 name="Right Triangle 10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4DC9C-F593-427D-9F40-726912DF5F85}"/>
              </a:ext>
            </a:extLst>
          </p:cNvPr>
          <p:cNvSpPr>
            <a:spLocks noGrp="1"/>
          </p:cNvSpPr>
          <p:nvPr>
            <p:ph type="ctrTitle"/>
          </p:nvPr>
        </p:nvSpPr>
        <p:spPr>
          <a:xfrm>
            <a:off x="5350041" y="2040881"/>
            <a:ext cx="5558056" cy="1550331"/>
          </a:xfrm>
        </p:spPr>
        <p:txBody>
          <a:bodyPr anchor="b">
            <a:normAutofit/>
          </a:bodyPr>
          <a:lstStyle/>
          <a:p>
            <a:pPr algn="l"/>
            <a:r>
              <a:rPr lang="en-US" sz="7200" dirty="0"/>
              <a:t>Clean code</a:t>
            </a:r>
          </a:p>
        </p:txBody>
      </p:sp>
      <p:sp>
        <p:nvSpPr>
          <p:cNvPr id="3" name="Subtitle 2">
            <a:extLst>
              <a:ext uri="{FF2B5EF4-FFF2-40B4-BE49-F238E27FC236}">
                <a16:creationId xmlns:a16="http://schemas.microsoft.com/office/drawing/2014/main" id="{8686FCFD-DE24-4C02-AA83-BA4830C83C59}"/>
              </a:ext>
            </a:extLst>
          </p:cNvPr>
          <p:cNvSpPr>
            <a:spLocks noGrp="1"/>
          </p:cNvSpPr>
          <p:nvPr>
            <p:ph type="subTitle" idx="1"/>
          </p:nvPr>
        </p:nvSpPr>
        <p:spPr>
          <a:xfrm>
            <a:off x="5448472" y="3677804"/>
            <a:ext cx="4774360" cy="1142849"/>
          </a:xfrm>
        </p:spPr>
        <p:txBody>
          <a:bodyPr anchor="t">
            <a:normAutofit/>
          </a:bodyPr>
          <a:lstStyle/>
          <a:p>
            <a:pPr algn="l"/>
            <a:r>
              <a:rPr lang="en-US" sz="2000" dirty="0"/>
              <a:t>It is a method to write your application in such a way that is least affected due to change</a:t>
            </a:r>
          </a:p>
        </p:txBody>
      </p:sp>
    </p:spTree>
    <p:extLst>
      <p:ext uri="{BB962C8B-B14F-4D97-AF65-F5344CB8AC3E}">
        <p14:creationId xmlns:p14="http://schemas.microsoft.com/office/powerpoint/2010/main" val="3121539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10149</TotalTime>
  <Words>1595</Words>
  <Application>Microsoft Office PowerPoint</Application>
  <PresentationFormat>Widescreen</PresentationFormat>
  <Paragraphs>170</Paragraphs>
  <Slides>52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-apple-system</vt:lpstr>
      <vt:lpstr>Arial</vt:lpstr>
      <vt:lpstr>Arial</vt:lpstr>
      <vt:lpstr>Calibri</vt:lpstr>
      <vt:lpstr>Calibri Light</vt:lpstr>
      <vt:lpstr>Office Theme</vt:lpstr>
      <vt:lpstr>Design Patterns</vt:lpstr>
      <vt:lpstr>Design Patterns</vt:lpstr>
      <vt:lpstr>PowerPoint Presentation</vt:lpstr>
      <vt:lpstr>PowerPoint Presentation</vt:lpstr>
      <vt:lpstr>PowerPoint Presentation</vt:lpstr>
      <vt:lpstr>PowerPoint Presentation</vt:lpstr>
      <vt:lpstr>What is the problem?</vt:lpstr>
      <vt:lpstr>PowerPoint Presentation</vt:lpstr>
      <vt:lpstr>Clean code</vt:lpstr>
      <vt:lpstr>What are the Design Patterns ?</vt:lpstr>
      <vt:lpstr>Design Patterns </vt:lpstr>
      <vt:lpstr>Design Patterns </vt:lpstr>
      <vt:lpstr>Creational Patterns</vt:lpstr>
      <vt:lpstr>Singleton</vt:lpstr>
      <vt:lpstr>Singleton    VS     Static</vt:lpstr>
      <vt:lpstr>Factory</vt:lpstr>
      <vt:lpstr>Abstract Factory</vt:lpstr>
      <vt:lpstr>Builder</vt:lpstr>
      <vt:lpstr>Prototype</vt:lpstr>
      <vt:lpstr>Structural Patterns</vt:lpstr>
      <vt:lpstr>Adapter</vt:lpstr>
      <vt:lpstr>Bridge</vt:lpstr>
      <vt:lpstr>Composite</vt:lpstr>
      <vt:lpstr>Decorator</vt:lpstr>
      <vt:lpstr>Facade</vt:lpstr>
      <vt:lpstr>Flyweight</vt:lpstr>
      <vt:lpstr>Proxy</vt:lpstr>
      <vt:lpstr>Use cases</vt:lpstr>
      <vt:lpstr>Use cases</vt:lpstr>
      <vt:lpstr>Use cases</vt:lpstr>
      <vt:lpstr>Use cases</vt:lpstr>
      <vt:lpstr>Use cases</vt:lpstr>
      <vt:lpstr>Use cases</vt:lpstr>
      <vt:lpstr>Use cases</vt:lpstr>
      <vt:lpstr>Use cases</vt:lpstr>
      <vt:lpstr>Use cases</vt:lpstr>
      <vt:lpstr>Use cases</vt:lpstr>
      <vt:lpstr>Use cases</vt:lpstr>
      <vt:lpstr>Use cases</vt:lpstr>
      <vt:lpstr>Use cases</vt:lpstr>
      <vt:lpstr>Behavioral Patterns</vt:lpstr>
      <vt:lpstr>Observer</vt:lpstr>
      <vt:lpstr>Use cases</vt:lpstr>
      <vt:lpstr>Strategy</vt:lpstr>
      <vt:lpstr>Use cases</vt:lpstr>
      <vt:lpstr>Chain of Responsibility</vt:lpstr>
      <vt:lpstr>Use cases</vt:lpstr>
      <vt:lpstr>Template </vt:lpstr>
      <vt:lpstr>Use cases</vt:lpstr>
      <vt:lpstr>Command </vt:lpstr>
      <vt:lpstr>Use cases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Ashish Dhyani</dc:creator>
  <cp:lastModifiedBy>Ashish Dhyani</cp:lastModifiedBy>
  <cp:revision>38</cp:revision>
  <dcterms:created xsi:type="dcterms:W3CDTF">2022-03-09T07:24:17Z</dcterms:created>
  <dcterms:modified xsi:type="dcterms:W3CDTF">2022-04-29T03:21:27Z</dcterms:modified>
</cp:coreProperties>
</file>